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58"/>
  </p:notesMasterIdLst>
  <p:handoutMasterIdLst>
    <p:handoutMasterId r:id="rId59"/>
  </p:handoutMasterIdLst>
  <p:sldIdLst>
    <p:sldId id="256" r:id="rId2"/>
    <p:sldId id="464" r:id="rId3"/>
    <p:sldId id="262" r:id="rId4"/>
    <p:sldId id="469" r:id="rId5"/>
    <p:sldId id="460" r:id="rId6"/>
    <p:sldId id="461" r:id="rId7"/>
    <p:sldId id="459" r:id="rId8"/>
    <p:sldId id="462" r:id="rId9"/>
    <p:sldId id="465" r:id="rId10"/>
    <p:sldId id="466" r:id="rId11"/>
    <p:sldId id="467" r:id="rId12"/>
    <p:sldId id="468" r:id="rId13"/>
    <p:sldId id="470" r:id="rId14"/>
    <p:sldId id="471" r:id="rId15"/>
    <p:sldId id="472" r:id="rId16"/>
    <p:sldId id="474" r:id="rId17"/>
    <p:sldId id="475" r:id="rId18"/>
    <p:sldId id="476" r:id="rId19"/>
    <p:sldId id="430" r:id="rId20"/>
    <p:sldId id="431" r:id="rId21"/>
    <p:sldId id="432" r:id="rId22"/>
    <p:sldId id="433" r:id="rId23"/>
    <p:sldId id="434" r:id="rId24"/>
    <p:sldId id="435" r:id="rId25"/>
    <p:sldId id="477" r:id="rId26"/>
    <p:sldId id="480" r:id="rId27"/>
    <p:sldId id="482" r:id="rId28"/>
    <p:sldId id="481" r:id="rId29"/>
    <p:sldId id="483" r:id="rId30"/>
    <p:sldId id="490" r:id="rId31"/>
    <p:sldId id="491" r:id="rId32"/>
    <p:sldId id="484" r:id="rId33"/>
    <p:sldId id="487" r:id="rId34"/>
    <p:sldId id="485" r:id="rId35"/>
    <p:sldId id="486" r:id="rId36"/>
    <p:sldId id="478" r:id="rId37"/>
    <p:sldId id="443" r:id="rId38"/>
    <p:sldId id="444" r:id="rId39"/>
    <p:sldId id="445" r:id="rId40"/>
    <p:sldId id="446" r:id="rId41"/>
    <p:sldId id="447" r:id="rId42"/>
    <p:sldId id="448" r:id="rId43"/>
    <p:sldId id="450" r:id="rId44"/>
    <p:sldId id="449" r:id="rId45"/>
    <p:sldId id="451" r:id="rId46"/>
    <p:sldId id="488" r:id="rId47"/>
    <p:sldId id="456" r:id="rId48"/>
    <p:sldId id="489" r:id="rId49"/>
    <p:sldId id="492" r:id="rId50"/>
    <p:sldId id="479" r:id="rId51"/>
    <p:sldId id="453" r:id="rId52"/>
    <p:sldId id="455" r:id="rId53"/>
    <p:sldId id="458" r:id="rId54"/>
    <p:sldId id="290" r:id="rId55"/>
    <p:sldId id="288" r:id="rId56"/>
    <p:sldId id="289" r:id="rId57"/>
  </p:sldIdLst>
  <p:sldSz cx="9144000" cy="5143500" type="screen16x9"/>
  <p:notesSz cx="9144000" cy="6858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ción" id="{EC5EEDB8-DC05-4670-8E41-D8E06111C971}">
          <p14:sldIdLst>
            <p14:sldId id="256"/>
            <p14:sldId id="464"/>
            <p14:sldId id="262"/>
          </p14:sldIdLst>
        </p14:section>
        <p14:section name="Compartir código" id="{C4CF5550-26A4-7643-95C5-2E1E09606413}">
          <p14:sldIdLst>
            <p14:sldId id="469"/>
            <p14:sldId id="460"/>
            <p14:sldId id="461"/>
            <p14:sldId id="459"/>
            <p14:sldId id="462"/>
            <p14:sldId id="465"/>
            <p14:sldId id="466"/>
            <p14:sldId id="467"/>
            <p14:sldId id="468"/>
            <p14:sldId id="470"/>
            <p14:sldId id="471"/>
            <p14:sldId id="472"/>
            <p14:sldId id="474"/>
            <p14:sldId id="475"/>
            <p14:sldId id="476"/>
            <p14:sldId id="430"/>
            <p14:sldId id="431"/>
            <p14:sldId id="432"/>
            <p14:sldId id="433"/>
            <p14:sldId id="434"/>
            <p14:sldId id="435"/>
            <p14:sldId id="477"/>
            <p14:sldId id="480"/>
            <p14:sldId id="482"/>
            <p14:sldId id="481"/>
            <p14:sldId id="483"/>
            <p14:sldId id="490"/>
            <p14:sldId id="491"/>
            <p14:sldId id="484"/>
            <p14:sldId id="487"/>
            <p14:sldId id="485"/>
            <p14:sldId id="486"/>
            <p14:sldId id="478"/>
            <p14:sldId id="443"/>
            <p14:sldId id="444"/>
            <p14:sldId id="445"/>
            <p14:sldId id="446"/>
            <p14:sldId id="447"/>
            <p14:sldId id="448"/>
            <p14:sldId id="450"/>
            <p14:sldId id="449"/>
            <p14:sldId id="451"/>
            <p14:sldId id="488"/>
            <p14:sldId id="456"/>
            <p14:sldId id="489"/>
            <p14:sldId id="492"/>
            <p14:sldId id="479"/>
            <p14:sldId id="453"/>
            <p14:sldId id="455"/>
            <p14:sldId id="458"/>
          </p14:sldIdLst>
        </p14:section>
        <p14:section name="Fin" id="{35923089-6581-41E0-B6DD-725FB217C102}">
          <p14:sldIdLst>
            <p14:sldId id="290"/>
            <p14:sldId id="288"/>
            <p14:sldId id="289"/>
          </p14:sldIdLst>
        </p14:section>
      </p14:sectionLst>
    </p:ext>
    <p:ext uri="{EFAFB233-063F-42B5-8137-9DF3F51BA10A}">
      <p15:sldGuideLst xmlns:p15="http://schemas.microsoft.com/office/powerpoint/2012/main">
        <p15:guide id="1" orient="horz" pos="1236">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96E"/>
    <a:srgbClr val="046A6A"/>
    <a:srgbClr val="7A0053"/>
    <a:srgbClr val="007A79"/>
    <a:srgbClr val="2A2A2A"/>
    <a:srgbClr val="808080"/>
    <a:srgbClr val="000000"/>
    <a:srgbClr val="FFFFFF"/>
    <a:srgbClr val="C2C2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09" autoAdjust="0"/>
    <p:restoredTop sz="61566" autoAdjust="0"/>
  </p:normalViewPr>
  <p:slideViewPr>
    <p:cSldViewPr showGuides="1">
      <p:cViewPr varScale="1">
        <p:scale>
          <a:sx n="31" d="100"/>
          <a:sy n="31" d="100"/>
        </p:scale>
        <p:origin x="774" y="24"/>
      </p:cViewPr>
      <p:guideLst>
        <p:guide orient="horz" pos="1236"/>
        <p:guide pos="2880"/>
      </p:guideLst>
    </p:cSldViewPr>
  </p:slideViewPr>
  <p:outlineViewPr>
    <p:cViewPr>
      <p:scale>
        <a:sx n="33" d="100"/>
        <a:sy n="33" d="100"/>
      </p:scale>
      <p:origin x="0" y="3024"/>
    </p:cViewPr>
  </p:outlineViewPr>
  <p:notesTextViewPr>
    <p:cViewPr>
      <p:scale>
        <a:sx n="1" d="1"/>
        <a:sy n="1" d="1"/>
      </p:scale>
      <p:origin x="0" y="0"/>
    </p:cViewPr>
  </p:notesTextViewPr>
  <p:sorterViewPr>
    <p:cViewPr>
      <p:scale>
        <a:sx n="100" d="100"/>
        <a:sy n="100" d="100"/>
      </p:scale>
      <p:origin x="0" y="3352"/>
    </p:cViewPr>
  </p:sorterViewPr>
  <p:notesViewPr>
    <p:cSldViewPr>
      <p:cViewPr varScale="1">
        <p:scale>
          <a:sx n="172" d="100"/>
          <a:sy n="172" d="100"/>
        </p:scale>
        <p:origin x="-104" y="-872"/>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ata3.xml.rels><?xml version="1.0" encoding="UTF-8" standalone="yes"?>
<Relationships xmlns="http://schemas.openxmlformats.org/package/2006/relationships"><Relationship Id="rId1"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68CDAF-7DF6-4C31-9F8F-72D51D84B3D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ru-RU"/>
        </a:p>
      </dgm:t>
    </dgm:pt>
    <dgm:pt modelId="{A5903141-39AF-4B5C-9FFD-74499814DA74}">
      <dgm:prSet phldrT="[Text]" custT="1"/>
      <dgm:spPr>
        <a:solidFill>
          <a:schemeClr val="accent1"/>
        </a:solidFill>
        <a:ln>
          <a:noFill/>
        </a:ln>
      </dgm:spPr>
      <dgm:t>
        <a:bodyPr/>
        <a:lstStyle/>
        <a:p>
          <a:r>
            <a:rPr lang="en-US" sz="1400" dirty="0" err="1" smtClean="0">
              <a:solidFill>
                <a:schemeClr val="bg1"/>
              </a:solidFill>
              <a:latin typeface="Aller" pitchFamily="2" charset="0"/>
            </a:rPr>
            <a:t>Estrategias</a:t>
          </a:r>
          <a:r>
            <a:rPr lang="en-US" sz="1400" dirty="0" smtClean="0">
              <a:solidFill>
                <a:schemeClr val="bg1"/>
              </a:solidFill>
              <a:latin typeface="Aller" pitchFamily="2" charset="0"/>
            </a:rPr>
            <a:t> </a:t>
          </a:r>
          <a:r>
            <a:rPr lang="en-US" sz="1400" dirty="0" err="1" smtClean="0">
              <a:solidFill>
                <a:schemeClr val="bg1"/>
              </a:solidFill>
              <a:latin typeface="Aller" pitchFamily="2" charset="0"/>
            </a:rPr>
            <a:t>para</a:t>
          </a:r>
          <a:r>
            <a:rPr lang="en-US" sz="1400" dirty="0" smtClean="0">
              <a:solidFill>
                <a:schemeClr val="bg1"/>
              </a:solidFill>
              <a:latin typeface="Aller" pitchFamily="2" charset="0"/>
            </a:rPr>
            <a:t> </a:t>
          </a:r>
          <a:r>
            <a:rPr lang="en-US" sz="1400" dirty="0" err="1" smtClean="0">
              <a:solidFill>
                <a:schemeClr val="bg1"/>
              </a:solidFill>
              <a:latin typeface="Aller" pitchFamily="2" charset="0"/>
            </a:rPr>
            <a:t>compartir</a:t>
          </a:r>
          <a:r>
            <a:rPr lang="en-US" sz="1400" dirty="0" smtClean="0">
              <a:solidFill>
                <a:schemeClr val="bg1"/>
              </a:solidFill>
              <a:latin typeface="Aller" pitchFamily="2" charset="0"/>
            </a:rPr>
            <a:t> </a:t>
          </a:r>
          <a:r>
            <a:rPr lang="en-US" sz="1400" dirty="0" err="1" smtClean="0">
              <a:solidFill>
                <a:schemeClr val="bg1"/>
              </a:solidFill>
              <a:latin typeface="Aller" pitchFamily="2" charset="0"/>
            </a:rPr>
            <a:t>código</a:t>
          </a:r>
          <a:endParaRPr lang="ru-RU" sz="1400" dirty="0">
            <a:solidFill>
              <a:schemeClr val="bg1"/>
            </a:solidFill>
            <a:latin typeface="Aller"/>
            <a:cs typeface="Aller"/>
          </a:endParaRPr>
        </a:p>
      </dgm:t>
    </dgm:pt>
    <dgm:pt modelId="{6657A027-8BE0-4E36-83D8-4060FAFF2919}" type="parTrans" cxnId="{21D2D8B3-C53C-4FD8-AA92-312EAF59D8BC}">
      <dgm:prSet/>
      <dgm:spPr/>
      <dgm:t>
        <a:bodyPr/>
        <a:lstStyle/>
        <a:p>
          <a:endParaRPr lang="ru-RU"/>
        </a:p>
      </dgm:t>
    </dgm:pt>
    <dgm:pt modelId="{693E0949-586F-4880-AC28-992E60A17638}" type="sibTrans" cxnId="{21D2D8B3-C53C-4FD8-AA92-312EAF59D8BC}">
      <dgm:prSet/>
      <dgm:spPr/>
      <dgm:t>
        <a:bodyPr/>
        <a:lstStyle/>
        <a:p>
          <a:endParaRPr lang="ru-RU"/>
        </a:p>
      </dgm:t>
    </dgm:pt>
    <dgm:pt modelId="{CBD46BCB-C207-48BA-9CA0-7F45C4FF17B9}">
      <dgm:prSet phldrT="[Text]" custT="1"/>
      <dgm:spPr>
        <a:solidFill>
          <a:schemeClr val="bg2"/>
        </a:solidFill>
        <a:ln>
          <a:noFill/>
        </a:ln>
      </dgm:spPr>
      <dgm:t>
        <a:bodyPr/>
        <a:lstStyle/>
        <a:p>
          <a:r>
            <a:rPr lang="es-ES_tradnl" sz="1600" dirty="0" smtClean="0">
              <a:solidFill>
                <a:schemeClr val="tx1"/>
              </a:solidFill>
              <a:latin typeface="+mj-lt"/>
            </a:rPr>
            <a:t>UX. A tener en cuenta.</a:t>
          </a:r>
          <a:endParaRPr lang="ru-RU" sz="1600" dirty="0">
            <a:solidFill>
              <a:schemeClr val="tx1"/>
            </a:solidFill>
            <a:latin typeface="+mj-lt"/>
          </a:endParaRPr>
        </a:p>
      </dgm:t>
    </dgm:pt>
    <dgm:pt modelId="{1D5EBC07-33A3-41EF-8C97-4C5D55A0E61D}" type="parTrans" cxnId="{524279B6-A288-405B-9646-FAC1A8D94E81}">
      <dgm:prSet/>
      <dgm:spPr/>
      <dgm:t>
        <a:bodyPr/>
        <a:lstStyle/>
        <a:p>
          <a:endParaRPr lang="ru-RU"/>
        </a:p>
      </dgm:t>
    </dgm:pt>
    <dgm:pt modelId="{F7388884-FD64-4164-94DE-03DA2063E3C4}" type="sibTrans" cxnId="{524279B6-A288-405B-9646-FAC1A8D94E81}">
      <dgm:prSet/>
      <dgm:spPr/>
      <dgm:t>
        <a:bodyPr/>
        <a:lstStyle/>
        <a:p>
          <a:endParaRPr lang="ru-RU"/>
        </a:p>
      </dgm:t>
    </dgm:pt>
    <dgm:pt modelId="{1A0340B0-91D6-4B6A-8D61-4B145A0E29E9}">
      <dgm:prSet phldrT="[Text]" custT="1"/>
      <dgm:spPr>
        <a:solidFill>
          <a:schemeClr val="accent1"/>
        </a:solidFill>
        <a:ln>
          <a:noFill/>
        </a:ln>
      </dgm:spPr>
      <dgm:t>
        <a:bodyPr/>
        <a:lstStyle/>
        <a:p>
          <a:r>
            <a:rPr lang="en-US" sz="1300" dirty="0" smtClean="0">
              <a:solidFill>
                <a:schemeClr val="bg1"/>
              </a:solidFill>
              <a:latin typeface="Aller" pitchFamily="2" charset="0"/>
            </a:rPr>
            <a:t>Demos (</a:t>
          </a:r>
          <a:r>
            <a:rPr lang="en-US" sz="1300" dirty="0" err="1" smtClean="0">
              <a:solidFill>
                <a:schemeClr val="bg1"/>
              </a:solidFill>
              <a:latin typeface="Aller" pitchFamily="2" charset="0"/>
            </a:rPr>
            <a:t>código</a:t>
          </a:r>
          <a:r>
            <a:rPr lang="en-US" sz="1300" dirty="0" smtClean="0">
              <a:solidFill>
                <a:schemeClr val="bg1"/>
              </a:solidFill>
              <a:latin typeface="Aller" pitchFamily="2" charset="0"/>
            </a:rPr>
            <a:t>)</a:t>
          </a:r>
          <a:endParaRPr lang="ru-RU" sz="1300" dirty="0">
            <a:solidFill>
              <a:schemeClr val="bg1"/>
            </a:solidFill>
            <a:latin typeface="+mn-lt"/>
          </a:endParaRPr>
        </a:p>
      </dgm:t>
    </dgm:pt>
    <dgm:pt modelId="{99ADA225-F9A8-4277-AE1A-E418E24ABB15}" type="parTrans" cxnId="{AB0E07C0-AF38-4766-80DC-82E94CD76E70}">
      <dgm:prSet/>
      <dgm:spPr/>
      <dgm:t>
        <a:bodyPr/>
        <a:lstStyle/>
        <a:p>
          <a:endParaRPr lang="ru-RU"/>
        </a:p>
      </dgm:t>
    </dgm:pt>
    <dgm:pt modelId="{AF42DA9C-2020-4178-8F07-CE6D215778B0}" type="sibTrans" cxnId="{AB0E07C0-AF38-4766-80DC-82E94CD76E70}">
      <dgm:prSet/>
      <dgm:spPr/>
      <dgm:t>
        <a:bodyPr/>
        <a:lstStyle/>
        <a:p>
          <a:endParaRPr lang="ru-RU"/>
        </a:p>
      </dgm:t>
    </dgm:pt>
    <dgm:pt modelId="{AFB10F9A-2D42-4015-91EF-2C14C87B17F9}">
      <dgm:prSet phldrT="[Text]" custT="1"/>
      <dgm:spPr>
        <a:solidFill>
          <a:schemeClr val="bg2"/>
        </a:solidFill>
        <a:ln>
          <a:noFill/>
        </a:ln>
      </dgm:spPr>
      <dgm:t>
        <a:bodyPr/>
        <a:lstStyle/>
        <a:p>
          <a:r>
            <a:rPr lang="en-US" sz="1200" smtClean="0">
              <a:solidFill>
                <a:schemeClr val="tx1"/>
              </a:solidFill>
              <a:latin typeface="Aller" pitchFamily="2" charset="0"/>
            </a:rPr>
            <a:t>Preguntas y Respuestas</a:t>
          </a:r>
          <a:endParaRPr lang="ru-RU" sz="1200" dirty="0">
            <a:solidFill>
              <a:schemeClr val="tx1"/>
            </a:solidFill>
            <a:latin typeface="+mn-lt"/>
          </a:endParaRPr>
        </a:p>
      </dgm:t>
    </dgm:pt>
    <dgm:pt modelId="{372159F0-A5E7-4408-B5F8-88391E16E60A}" type="parTrans" cxnId="{12395C60-9CA9-4193-BB72-914BE11B3725}">
      <dgm:prSet/>
      <dgm:spPr/>
      <dgm:t>
        <a:bodyPr/>
        <a:lstStyle/>
        <a:p>
          <a:endParaRPr lang="ru-RU"/>
        </a:p>
      </dgm:t>
    </dgm:pt>
    <dgm:pt modelId="{792CC55D-4555-4600-B460-6949DA53596E}" type="sibTrans" cxnId="{12395C60-9CA9-4193-BB72-914BE11B3725}">
      <dgm:prSet/>
      <dgm:spPr/>
      <dgm:t>
        <a:bodyPr/>
        <a:lstStyle/>
        <a:p>
          <a:endParaRPr lang="ru-RU"/>
        </a:p>
      </dgm:t>
    </dgm:pt>
    <dgm:pt modelId="{34F52A64-1B76-4959-9909-003B421C3B64}" type="pres">
      <dgm:prSet presAssocID="{FC68CDAF-7DF6-4C31-9F8F-72D51D84B3DE}" presName="diagram" presStyleCnt="0">
        <dgm:presLayoutVars>
          <dgm:dir/>
          <dgm:resizeHandles val="exact"/>
        </dgm:presLayoutVars>
      </dgm:prSet>
      <dgm:spPr/>
      <dgm:t>
        <a:bodyPr/>
        <a:lstStyle/>
        <a:p>
          <a:endParaRPr lang="ru-RU"/>
        </a:p>
      </dgm:t>
    </dgm:pt>
    <dgm:pt modelId="{DFF3752F-526C-46C8-AC69-20F5A193591B}" type="pres">
      <dgm:prSet presAssocID="{A5903141-39AF-4B5C-9FFD-74499814DA74}" presName="node" presStyleLbl="node1" presStyleIdx="0" presStyleCnt="4" custScaleX="103630" custScaleY="172679">
        <dgm:presLayoutVars>
          <dgm:bulletEnabled val="1"/>
        </dgm:presLayoutVars>
      </dgm:prSet>
      <dgm:spPr/>
      <dgm:t>
        <a:bodyPr/>
        <a:lstStyle/>
        <a:p>
          <a:endParaRPr lang="ru-RU"/>
        </a:p>
      </dgm:t>
    </dgm:pt>
    <dgm:pt modelId="{A73D8AC4-903A-446F-A718-DFC62EB34FB5}" type="pres">
      <dgm:prSet presAssocID="{693E0949-586F-4880-AC28-992E60A17638}" presName="sibTrans" presStyleCnt="0"/>
      <dgm:spPr/>
    </dgm:pt>
    <dgm:pt modelId="{373F197C-9B5C-4548-BB12-D8F8D60569A8}" type="pres">
      <dgm:prSet presAssocID="{CBD46BCB-C207-48BA-9CA0-7F45C4FF17B9}" presName="node" presStyleLbl="node1" presStyleIdx="1" presStyleCnt="4" custScaleX="103630" custScaleY="172679">
        <dgm:presLayoutVars>
          <dgm:bulletEnabled val="1"/>
        </dgm:presLayoutVars>
      </dgm:prSet>
      <dgm:spPr/>
      <dgm:t>
        <a:bodyPr/>
        <a:lstStyle/>
        <a:p>
          <a:endParaRPr lang="ru-RU"/>
        </a:p>
      </dgm:t>
    </dgm:pt>
    <dgm:pt modelId="{0B72415B-9048-4ADE-84AB-E753EA1A7724}" type="pres">
      <dgm:prSet presAssocID="{F7388884-FD64-4164-94DE-03DA2063E3C4}" presName="sibTrans" presStyleCnt="0"/>
      <dgm:spPr/>
    </dgm:pt>
    <dgm:pt modelId="{98BDE7BD-992B-4E60-8AAC-1FC915CBD9A8}" type="pres">
      <dgm:prSet presAssocID="{1A0340B0-91D6-4B6A-8D61-4B145A0E29E9}" presName="node" presStyleLbl="node1" presStyleIdx="2" presStyleCnt="4" custScaleX="103630" custScaleY="172679">
        <dgm:presLayoutVars>
          <dgm:bulletEnabled val="1"/>
        </dgm:presLayoutVars>
      </dgm:prSet>
      <dgm:spPr/>
      <dgm:t>
        <a:bodyPr/>
        <a:lstStyle/>
        <a:p>
          <a:endParaRPr lang="ru-RU"/>
        </a:p>
      </dgm:t>
    </dgm:pt>
    <dgm:pt modelId="{06AC5D98-2E62-4EE6-BD42-398AE750011D}" type="pres">
      <dgm:prSet presAssocID="{AF42DA9C-2020-4178-8F07-CE6D215778B0}" presName="sibTrans" presStyleCnt="0"/>
      <dgm:spPr/>
    </dgm:pt>
    <dgm:pt modelId="{7BAE7D17-EDB1-4528-B3F0-35A63323285F}" type="pres">
      <dgm:prSet presAssocID="{AFB10F9A-2D42-4015-91EF-2C14C87B17F9}" presName="node" presStyleLbl="node1" presStyleIdx="3" presStyleCnt="4" custScaleX="103630" custScaleY="172679">
        <dgm:presLayoutVars>
          <dgm:bulletEnabled val="1"/>
        </dgm:presLayoutVars>
      </dgm:prSet>
      <dgm:spPr/>
      <dgm:t>
        <a:bodyPr/>
        <a:lstStyle/>
        <a:p>
          <a:endParaRPr lang="ru-RU"/>
        </a:p>
      </dgm:t>
    </dgm:pt>
  </dgm:ptLst>
  <dgm:cxnLst>
    <dgm:cxn modelId="{12395C60-9CA9-4193-BB72-914BE11B3725}" srcId="{FC68CDAF-7DF6-4C31-9F8F-72D51D84B3DE}" destId="{AFB10F9A-2D42-4015-91EF-2C14C87B17F9}" srcOrd="3" destOrd="0" parTransId="{372159F0-A5E7-4408-B5F8-88391E16E60A}" sibTransId="{792CC55D-4555-4600-B460-6949DA53596E}"/>
    <dgm:cxn modelId="{F63BF6EA-3E94-4078-8D04-2A77D16401FE}" type="presOf" srcId="{FC68CDAF-7DF6-4C31-9F8F-72D51D84B3DE}" destId="{34F52A64-1B76-4959-9909-003B421C3B64}" srcOrd="0" destOrd="0" presId="urn:microsoft.com/office/officeart/2005/8/layout/default"/>
    <dgm:cxn modelId="{AB0E07C0-AF38-4766-80DC-82E94CD76E70}" srcId="{FC68CDAF-7DF6-4C31-9F8F-72D51D84B3DE}" destId="{1A0340B0-91D6-4B6A-8D61-4B145A0E29E9}" srcOrd="2" destOrd="0" parTransId="{99ADA225-F9A8-4277-AE1A-E418E24ABB15}" sibTransId="{AF42DA9C-2020-4178-8F07-CE6D215778B0}"/>
    <dgm:cxn modelId="{F7F87634-1C5F-478E-9C2E-77A364BF71E9}" type="presOf" srcId="{CBD46BCB-C207-48BA-9CA0-7F45C4FF17B9}" destId="{373F197C-9B5C-4548-BB12-D8F8D60569A8}" srcOrd="0" destOrd="0" presId="urn:microsoft.com/office/officeart/2005/8/layout/default"/>
    <dgm:cxn modelId="{7C6FC3AE-3955-4B75-8E0C-64041DAEC767}" type="presOf" srcId="{AFB10F9A-2D42-4015-91EF-2C14C87B17F9}" destId="{7BAE7D17-EDB1-4528-B3F0-35A63323285F}" srcOrd="0" destOrd="0" presId="urn:microsoft.com/office/officeart/2005/8/layout/default"/>
    <dgm:cxn modelId="{21D2D8B3-C53C-4FD8-AA92-312EAF59D8BC}" srcId="{FC68CDAF-7DF6-4C31-9F8F-72D51D84B3DE}" destId="{A5903141-39AF-4B5C-9FFD-74499814DA74}" srcOrd="0" destOrd="0" parTransId="{6657A027-8BE0-4E36-83D8-4060FAFF2919}" sibTransId="{693E0949-586F-4880-AC28-992E60A17638}"/>
    <dgm:cxn modelId="{176F29F0-455A-4E2E-B4A9-B96D922C76CE}" type="presOf" srcId="{1A0340B0-91D6-4B6A-8D61-4B145A0E29E9}" destId="{98BDE7BD-992B-4E60-8AAC-1FC915CBD9A8}" srcOrd="0" destOrd="0" presId="urn:microsoft.com/office/officeart/2005/8/layout/default"/>
    <dgm:cxn modelId="{5F5C9A67-D8C8-43FF-B628-32B532636A1D}" type="presOf" srcId="{A5903141-39AF-4B5C-9FFD-74499814DA74}" destId="{DFF3752F-526C-46C8-AC69-20F5A193591B}" srcOrd="0" destOrd="0" presId="urn:microsoft.com/office/officeart/2005/8/layout/default"/>
    <dgm:cxn modelId="{524279B6-A288-405B-9646-FAC1A8D94E81}" srcId="{FC68CDAF-7DF6-4C31-9F8F-72D51D84B3DE}" destId="{CBD46BCB-C207-48BA-9CA0-7F45C4FF17B9}" srcOrd="1" destOrd="0" parTransId="{1D5EBC07-33A3-41EF-8C97-4C5D55A0E61D}" sibTransId="{F7388884-FD64-4164-94DE-03DA2063E3C4}"/>
    <dgm:cxn modelId="{D4F0F171-0D2B-42D5-AB29-C1D9FA569D87}" type="presParOf" srcId="{34F52A64-1B76-4959-9909-003B421C3B64}" destId="{DFF3752F-526C-46C8-AC69-20F5A193591B}" srcOrd="0" destOrd="0" presId="urn:microsoft.com/office/officeart/2005/8/layout/default"/>
    <dgm:cxn modelId="{9FD07551-8DCE-44EA-AA8F-15B72171684D}" type="presParOf" srcId="{34F52A64-1B76-4959-9909-003B421C3B64}" destId="{A73D8AC4-903A-446F-A718-DFC62EB34FB5}" srcOrd="1" destOrd="0" presId="urn:microsoft.com/office/officeart/2005/8/layout/default"/>
    <dgm:cxn modelId="{B6B3881B-F9F4-44B6-8FAA-31BB1F839FFC}" type="presParOf" srcId="{34F52A64-1B76-4959-9909-003B421C3B64}" destId="{373F197C-9B5C-4548-BB12-D8F8D60569A8}" srcOrd="2" destOrd="0" presId="urn:microsoft.com/office/officeart/2005/8/layout/default"/>
    <dgm:cxn modelId="{BC916F05-A8B5-466B-BD1B-9CE50098F18E}" type="presParOf" srcId="{34F52A64-1B76-4959-9909-003B421C3B64}" destId="{0B72415B-9048-4ADE-84AB-E753EA1A7724}" srcOrd="3" destOrd="0" presId="urn:microsoft.com/office/officeart/2005/8/layout/default"/>
    <dgm:cxn modelId="{459A1937-CF0C-4B43-937F-BA98BA88650F}" type="presParOf" srcId="{34F52A64-1B76-4959-9909-003B421C3B64}" destId="{98BDE7BD-992B-4E60-8AAC-1FC915CBD9A8}" srcOrd="4" destOrd="0" presId="urn:microsoft.com/office/officeart/2005/8/layout/default"/>
    <dgm:cxn modelId="{A9FB9940-AE40-427E-BBB5-34C7A42866BD}" type="presParOf" srcId="{34F52A64-1B76-4959-9909-003B421C3B64}" destId="{06AC5D98-2E62-4EE6-BD42-398AE750011D}" srcOrd="5" destOrd="0" presId="urn:microsoft.com/office/officeart/2005/8/layout/default"/>
    <dgm:cxn modelId="{DBB2FD0C-3E95-45CD-9420-2E71D631168E}" type="presParOf" srcId="{34F52A64-1B76-4959-9909-003B421C3B64}" destId="{7BAE7D17-EDB1-4528-B3F0-35A63323285F}"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C67533-097A-4A13-976D-8026CCB4171D}"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ru-RU"/>
        </a:p>
      </dgm:t>
    </dgm:pt>
    <dgm:pt modelId="{FDA3CBAB-C5AA-4BF1-AA21-33190A983EA1}">
      <dgm:prSet phldrT="[Text]" custT="1"/>
      <dgm:spPr>
        <a:ln>
          <a:noFill/>
        </a:ln>
      </dgm:spPr>
      <dgm:t>
        <a:bodyPr/>
        <a:lstStyle/>
        <a:p>
          <a:pPr algn="ctr"/>
          <a:r>
            <a:rPr lang="en-US" sz="2400" spc="-150" dirty="0" err="1" smtClean="0">
              <a:solidFill>
                <a:srgbClr val="2A2A2A"/>
              </a:solidFill>
            </a:rPr>
            <a:t>Móviles</a:t>
          </a:r>
          <a:endParaRPr lang="en-US" sz="2400" spc="-150" dirty="0" smtClean="0">
            <a:solidFill>
              <a:srgbClr val="2A2A2A"/>
            </a:solidFill>
          </a:endParaRPr>
        </a:p>
        <a:p>
          <a:pPr algn="ctr"/>
          <a:r>
            <a:rPr lang="en-US" sz="1000" dirty="0" smtClean="0">
              <a:solidFill>
                <a:schemeClr val="tx1">
                  <a:lumMod val="50000"/>
                </a:schemeClr>
              </a:solidFill>
            </a:rPr>
            <a:t>Windows Phone 7 y 8</a:t>
          </a:r>
          <a:endParaRPr lang="ru-RU" sz="1000" dirty="0">
            <a:solidFill>
              <a:schemeClr val="bg1"/>
            </a:solidFill>
          </a:endParaRPr>
        </a:p>
      </dgm:t>
    </dgm:pt>
    <dgm:pt modelId="{E32B451F-20E9-463D-9CA1-25A7511D420F}" type="parTrans" cxnId="{6A6CF9B7-BA3F-4502-8AEC-6DFD067AE105}">
      <dgm:prSet/>
      <dgm:spPr/>
      <dgm:t>
        <a:bodyPr/>
        <a:lstStyle/>
        <a:p>
          <a:endParaRPr lang="ru-RU"/>
        </a:p>
      </dgm:t>
    </dgm:pt>
    <dgm:pt modelId="{0AD40C27-E90B-495F-B4A6-5CE64B4ED3F6}" type="sibTrans" cxnId="{6A6CF9B7-BA3F-4502-8AEC-6DFD067AE105}">
      <dgm:prSet/>
      <dgm:spPr/>
      <dgm:t>
        <a:bodyPr/>
        <a:lstStyle/>
        <a:p>
          <a:endParaRPr lang="ru-RU"/>
        </a:p>
      </dgm:t>
    </dgm:pt>
    <dgm:pt modelId="{B1C6B318-96FD-4112-B1BC-D2E523051E81}">
      <dgm:prSet phldrT="[Text]" custT="1"/>
      <dgm:spPr>
        <a:ln>
          <a:noFill/>
        </a:ln>
      </dgm:spPr>
      <dgm:t>
        <a:bodyPr/>
        <a:lstStyle/>
        <a:p>
          <a:pPr algn="ctr"/>
          <a:r>
            <a:rPr lang="en-US" sz="2800" dirty="0" err="1" smtClean="0">
              <a:solidFill>
                <a:schemeClr val="bg1"/>
              </a:solidFill>
            </a:rPr>
            <a:t>Tabletas</a:t>
          </a:r>
          <a:endParaRPr lang="en-US" sz="2800" dirty="0" smtClean="0">
            <a:solidFill>
              <a:schemeClr val="bg1"/>
            </a:solidFill>
          </a:endParaRPr>
        </a:p>
        <a:p>
          <a:pPr algn="ctr"/>
          <a:r>
            <a:rPr lang="en-US" sz="1000" dirty="0" err="1" smtClean="0">
              <a:solidFill>
                <a:schemeClr val="tx1">
                  <a:lumMod val="50000"/>
                </a:schemeClr>
              </a:solidFill>
            </a:rPr>
            <a:t>WinRT</a:t>
          </a:r>
          <a:r>
            <a:rPr lang="en-US" sz="1000" dirty="0" smtClean="0">
              <a:solidFill>
                <a:schemeClr val="tx1">
                  <a:lumMod val="50000"/>
                </a:schemeClr>
              </a:solidFill>
            </a:rPr>
            <a:t> ARM e Intel</a:t>
          </a:r>
        </a:p>
      </dgm:t>
    </dgm:pt>
    <dgm:pt modelId="{A63D668B-DD7E-43A8-BABF-1AAA428A9F33}" type="parTrans" cxnId="{17B4D251-1262-417E-952C-E1AFF074775E}">
      <dgm:prSet/>
      <dgm:spPr/>
      <dgm:t>
        <a:bodyPr/>
        <a:lstStyle/>
        <a:p>
          <a:endParaRPr lang="ru-RU"/>
        </a:p>
      </dgm:t>
    </dgm:pt>
    <dgm:pt modelId="{2333125F-4573-4328-B543-4195E791159B}" type="sibTrans" cxnId="{17B4D251-1262-417E-952C-E1AFF074775E}">
      <dgm:prSet/>
      <dgm:spPr/>
      <dgm:t>
        <a:bodyPr/>
        <a:lstStyle/>
        <a:p>
          <a:endParaRPr lang="ru-RU"/>
        </a:p>
      </dgm:t>
    </dgm:pt>
    <dgm:pt modelId="{C5EC415F-7A31-4138-A0A6-8980F228126A}">
      <dgm:prSet phldrT="[Text]" custT="1"/>
      <dgm:spPr>
        <a:ln>
          <a:noFill/>
        </a:ln>
      </dgm:spPr>
      <dgm:t>
        <a:bodyPr/>
        <a:lstStyle/>
        <a:p>
          <a:pPr algn="ctr"/>
          <a:r>
            <a:rPr lang="en-US" sz="2800" spc="-150" dirty="0" smtClean="0">
              <a:solidFill>
                <a:srgbClr val="2A2A2A"/>
              </a:solidFill>
            </a:rPr>
            <a:t>PCs</a:t>
          </a:r>
          <a:endParaRPr lang="en-US" sz="2800" dirty="0" smtClean="0">
            <a:solidFill>
              <a:srgbClr val="2A2A2A"/>
            </a:solidFill>
          </a:endParaRPr>
        </a:p>
        <a:p>
          <a:pPr algn="ctr"/>
          <a:r>
            <a:rPr lang="en-US" sz="1000" dirty="0" smtClean="0">
              <a:solidFill>
                <a:schemeClr val="tx1">
                  <a:lumMod val="50000"/>
                </a:schemeClr>
              </a:solidFill>
            </a:rPr>
            <a:t>Windows 8</a:t>
          </a:r>
          <a:endParaRPr lang="ru-RU" sz="1000" dirty="0">
            <a:solidFill>
              <a:schemeClr val="bg1"/>
            </a:solidFill>
          </a:endParaRPr>
        </a:p>
      </dgm:t>
    </dgm:pt>
    <dgm:pt modelId="{90CD50C3-06D1-4D8E-BE48-D969FB177939}" type="parTrans" cxnId="{1161868B-4A41-4F63-BD52-8FE93EFD8298}">
      <dgm:prSet/>
      <dgm:spPr/>
      <dgm:t>
        <a:bodyPr/>
        <a:lstStyle/>
        <a:p>
          <a:endParaRPr lang="ru-RU"/>
        </a:p>
      </dgm:t>
    </dgm:pt>
    <dgm:pt modelId="{484BC018-B798-4E11-AD23-BDF9A85C3CF6}" type="sibTrans" cxnId="{1161868B-4A41-4F63-BD52-8FE93EFD8298}">
      <dgm:prSet/>
      <dgm:spPr/>
      <dgm:t>
        <a:bodyPr/>
        <a:lstStyle/>
        <a:p>
          <a:endParaRPr lang="ru-RU"/>
        </a:p>
      </dgm:t>
    </dgm:pt>
    <dgm:pt modelId="{0A3593D3-C4BE-4DF1-908A-5A8656D4377F}" type="pres">
      <dgm:prSet presAssocID="{94C67533-097A-4A13-976D-8026CCB4171D}" presName="Name0" presStyleCnt="0">
        <dgm:presLayoutVars>
          <dgm:chMax/>
          <dgm:chPref/>
          <dgm:dir/>
          <dgm:animLvl val="lvl"/>
          <dgm:resizeHandles val="exact"/>
        </dgm:presLayoutVars>
      </dgm:prSet>
      <dgm:spPr/>
      <dgm:t>
        <a:bodyPr/>
        <a:lstStyle/>
        <a:p>
          <a:endParaRPr lang="ru-RU"/>
        </a:p>
      </dgm:t>
    </dgm:pt>
    <dgm:pt modelId="{4D8D91BA-650A-4E1F-813D-2D1B35066D8F}" type="pres">
      <dgm:prSet presAssocID="{FDA3CBAB-C5AA-4BF1-AA21-33190A983EA1}" presName="composite" presStyleCnt="0"/>
      <dgm:spPr/>
    </dgm:pt>
    <dgm:pt modelId="{0792FA78-D027-4664-80BA-95969DB02CF3}" type="pres">
      <dgm:prSet presAssocID="{FDA3CBAB-C5AA-4BF1-AA21-33190A983EA1}" presName="Image" presStyleLbl="alignNode1" presStyleIdx="0" presStyleCnt="3" custScaleY="64103" custLinFactNeighborX="-48339" custLinFactNeighborY="-13534"/>
      <dgm:spPr>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a:ln>
          <a:noFill/>
        </a:ln>
      </dgm:spPr>
      <dgm:t>
        <a:bodyPr/>
        <a:lstStyle/>
        <a:p>
          <a:endParaRPr lang="ru-RU"/>
        </a:p>
      </dgm:t>
    </dgm:pt>
    <dgm:pt modelId="{D9CB7217-7BFC-459D-9BD4-5DC472170BF8}" type="pres">
      <dgm:prSet presAssocID="{FDA3CBAB-C5AA-4BF1-AA21-33190A983EA1}" presName="Accent" presStyleLbl="parChTrans1D1" presStyleIdx="0" presStyleCnt="3" custLinFactX="186200000" custLinFactNeighborX="186200218"/>
      <dgm:spPr>
        <a:ln>
          <a:noFill/>
        </a:ln>
      </dgm:spPr>
    </dgm:pt>
    <dgm:pt modelId="{921DE639-AF56-4885-9C77-003DA7E25A37}" type="pres">
      <dgm:prSet presAssocID="{FDA3CBAB-C5AA-4BF1-AA21-33190A983EA1}" presName="Parent" presStyleLbl="revTx" presStyleIdx="0" presStyleCnt="3" custScaleX="169212" custScaleY="140585" custLinFactNeighborX="-48981" custLinFactNeighborY="-9561">
        <dgm:presLayoutVars>
          <dgm:chMax val="0"/>
          <dgm:chPref val="0"/>
          <dgm:bulletEnabled val="1"/>
        </dgm:presLayoutVars>
      </dgm:prSet>
      <dgm:spPr/>
      <dgm:t>
        <a:bodyPr/>
        <a:lstStyle/>
        <a:p>
          <a:endParaRPr lang="ru-RU"/>
        </a:p>
      </dgm:t>
    </dgm:pt>
    <dgm:pt modelId="{4472AFBC-21B4-42CD-A08C-3503196C62BA}" type="pres">
      <dgm:prSet presAssocID="{0AD40C27-E90B-495F-B4A6-5CE64B4ED3F6}" presName="sibTrans" presStyleCnt="0"/>
      <dgm:spPr/>
    </dgm:pt>
    <dgm:pt modelId="{09ED15BA-269C-48C9-ACF2-52A2588D3DD8}" type="pres">
      <dgm:prSet presAssocID="{B1C6B318-96FD-4112-B1BC-D2E523051E81}" presName="composite" presStyleCnt="0"/>
      <dgm:spPr/>
    </dgm:pt>
    <dgm:pt modelId="{45B3E1F2-8E9C-4F95-98EE-9CE1007E2037}" type="pres">
      <dgm:prSet presAssocID="{B1C6B318-96FD-4112-B1BC-D2E523051E81}" presName="Image" presStyleLbl="alignNode1" presStyleIdx="1" presStyleCnt="3" custScaleY="64103" custLinFactNeighborY="-17948"/>
      <dgm:spPr>
        <a:blipFill>
          <a:blip xmlns:r="http://schemas.openxmlformats.org/officeDocument/2006/relationships" r:embed="rId2">
            <a:extLst>
              <a:ext uri="{28A0092B-C50C-407E-A947-70E740481C1C}">
                <a14:useLocalDpi xmlns:a14="http://schemas.microsoft.com/office/drawing/2010/main" val="0"/>
              </a:ext>
            </a:extLst>
          </a:blip>
          <a:srcRect/>
          <a:stretch>
            <a:fillRect t="-7000" b="-7000"/>
          </a:stretch>
        </a:blipFill>
        <a:ln>
          <a:noFill/>
        </a:ln>
      </dgm:spPr>
      <dgm:t>
        <a:bodyPr/>
        <a:lstStyle/>
        <a:p>
          <a:endParaRPr lang="ru-RU"/>
        </a:p>
      </dgm:t>
    </dgm:pt>
    <dgm:pt modelId="{559B2CFC-C9CE-4692-A773-DC53FE828BB9}" type="pres">
      <dgm:prSet presAssocID="{B1C6B318-96FD-4112-B1BC-D2E523051E81}" presName="Accent" presStyleLbl="parChTrans1D1" presStyleIdx="1" presStyleCnt="3" custLinFactX="-262800000" custLinFactNeighborX="-262841026" custLinFactNeighborY="2564"/>
      <dgm:spPr>
        <a:ln>
          <a:noFill/>
        </a:ln>
      </dgm:spPr>
    </dgm:pt>
    <dgm:pt modelId="{86A2C9BF-2CA8-4C28-96B1-6C99D01F6EAF}" type="pres">
      <dgm:prSet presAssocID="{B1C6B318-96FD-4112-B1BC-D2E523051E81}" presName="Parent" presStyleLbl="revTx" presStyleIdx="1" presStyleCnt="3" custScaleX="169212" custScaleY="118051" custLinFactNeighborY="-9561">
        <dgm:presLayoutVars>
          <dgm:chMax val="0"/>
          <dgm:chPref val="0"/>
          <dgm:bulletEnabled val="1"/>
        </dgm:presLayoutVars>
      </dgm:prSet>
      <dgm:spPr/>
      <dgm:t>
        <a:bodyPr/>
        <a:lstStyle/>
        <a:p>
          <a:endParaRPr lang="ru-RU"/>
        </a:p>
      </dgm:t>
    </dgm:pt>
    <dgm:pt modelId="{330F68A7-5EDE-4812-A0F1-4848CB214BE8}" type="pres">
      <dgm:prSet presAssocID="{2333125F-4573-4328-B543-4195E791159B}" presName="sibTrans" presStyleCnt="0"/>
      <dgm:spPr/>
    </dgm:pt>
    <dgm:pt modelId="{19E09BB5-F5B3-4CF8-9151-D5CB9B85ED5A}" type="pres">
      <dgm:prSet presAssocID="{C5EC415F-7A31-4138-A0A6-8980F228126A}" presName="composite" presStyleCnt="0"/>
      <dgm:spPr/>
    </dgm:pt>
    <dgm:pt modelId="{597DAE44-07FF-4A19-A511-15B23BE2768F}" type="pres">
      <dgm:prSet presAssocID="{C5EC415F-7A31-4138-A0A6-8980F228126A}" presName="Image" presStyleLbl="alignNode1" presStyleIdx="2" presStyleCnt="3" custScaleY="64103" custLinFactNeighborX="44990" custLinFactNeighborY="-13534"/>
      <dgm:spPr>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a:ln>
          <a:noFill/>
        </a:ln>
      </dgm:spPr>
      <dgm:t>
        <a:bodyPr/>
        <a:lstStyle/>
        <a:p>
          <a:endParaRPr lang="ru-RU"/>
        </a:p>
      </dgm:t>
    </dgm:pt>
    <dgm:pt modelId="{D85E82A8-6177-46D6-BF02-EFC427722B59}" type="pres">
      <dgm:prSet presAssocID="{C5EC415F-7A31-4138-A0A6-8980F228126A}" presName="Accent" presStyleLbl="parChTrans1D1" presStyleIdx="2" presStyleCnt="3" custLinFactX="262500000" custLinFactNeighborX="262536392" custLinFactNeighborY="2564"/>
      <dgm:spPr>
        <a:ln>
          <a:noFill/>
        </a:ln>
      </dgm:spPr>
    </dgm:pt>
    <dgm:pt modelId="{4DF2139B-B748-4185-BD06-F50E4AF9946C}" type="pres">
      <dgm:prSet presAssocID="{C5EC415F-7A31-4138-A0A6-8980F228126A}" presName="Parent" presStyleLbl="revTx" presStyleIdx="2" presStyleCnt="3" custScaleX="169212" custScaleY="118051" custLinFactNeighborX="48981" custLinFactNeighborY="-9561">
        <dgm:presLayoutVars>
          <dgm:chMax val="0"/>
          <dgm:chPref val="0"/>
          <dgm:bulletEnabled val="1"/>
        </dgm:presLayoutVars>
      </dgm:prSet>
      <dgm:spPr/>
      <dgm:t>
        <a:bodyPr/>
        <a:lstStyle/>
        <a:p>
          <a:endParaRPr lang="ru-RU"/>
        </a:p>
      </dgm:t>
    </dgm:pt>
  </dgm:ptLst>
  <dgm:cxnLst>
    <dgm:cxn modelId="{1161868B-4A41-4F63-BD52-8FE93EFD8298}" srcId="{94C67533-097A-4A13-976D-8026CCB4171D}" destId="{C5EC415F-7A31-4138-A0A6-8980F228126A}" srcOrd="2" destOrd="0" parTransId="{90CD50C3-06D1-4D8E-BE48-D969FB177939}" sibTransId="{484BC018-B798-4E11-AD23-BDF9A85C3CF6}"/>
    <dgm:cxn modelId="{7D36DAC8-53A3-5844-9219-4A29B6F87EF1}" type="presOf" srcId="{FDA3CBAB-C5AA-4BF1-AA21-33190A983EA1}" destId="{921DE639-AF56-4885-9C77-003DA7E25A37}" srcOrd="0" destOrd="0" presId="urn:microsoft.com/office/officeart/2008/layout/PictureLineup"/>
    <dgm:cxn modelId="{6A6CF9B7-BA3F-4502-8AEC-6DFD067AE105}" srcId="{94C67533-097A-4A13-976D-8026CCB4171D}" destId="{FDA3CBAB-C5AA-4BF1-AA21-33190A983EA1}" srcOrd="0" destOrd="0" parTransId="{E32B451F-20E9-463D-9CA1-25A7511D420F}" sibTransId="{0AD40C27-E90B-495F-B4A6-5CE64B4ED3F6}"/>
    <dgm:cxn modelId="{17B4D251-1262-417E-952C-E1AFF074775E}" srcId="{94C67533-097A-4A13-976D-8026CCB4171D}" destId="{B1C6B318-96FD-4112-B1BC-D2E523051E81}" srcOrd="1" destOrd="0" parTransId="{A63D668B-DD7E-43A8-BABF-1AAA428A9F33}" sibTransId="{2333125F-4573-4328-B543-4195E791159B}"/>
    <dgm:cxn modelId="{0DE169E5-A0DC-B246-8289-1B3D5005EA0E}" type="presOf" srcId="{C5EC415F-7A31-4138-A0A6-8980F228126A}" destId="{4DF2139B-B748-4185-BD06-F50E4AF9946C}" srcOrd="0" destOrd="0" presId="urn:microsoft.com/office/officeart/2008/layout/PictureLineup"/>
    <dgm:cxn modelId="{5912C1D1-4616-D248-A940-44C96C1FFFC4}" type="presOf" srcId="{B1C6B318-96FD-4112-B1BC-D2E523051E81}" destId="{86A2C9BF-2CA8-4C28-96B1-6C99D01F6EAF}" srcOrd="0" destOrd="0" presId="urn:microsoft.com/office/officeart/2008/layout/PictureLineup"/>
    <dgm:cxn modelId="{316A3FDC-02BC-5741-81AD-5C9F2A367A4E}" type="presOf" srcId="{94C67533-097A-4A13-976D-8026CCB4171D}" destId="{0A3593D3-C4BE-4DF1-908A-5A8656D4377F}" srcOrd="0" destOrd="0" presId="urn:microsoft.com/office/officeart/2008/layout/PictureLineup"/>
    <dgm:cxn modelId="{4AB14606-AE3F-DA4F-AAFC-81028BC2BDBC}" type="presParOf" srcId="{0A3593D3-C4BE-4DF1-908A-5A8656D4377F}" destId="{4D8D91BA-650A-4E1F-813D-2D1B35066D8F}" srcOrd="0" destOrd="0" presId="urn:microsoft.com/office/officeart/2008/layout/PictureLineup"/>
    <dgm:cxn modelId="{CEBEDA63-F23A-3C4F-8AFD-31703B5AE04D}" type="presParOf" srcId="{4D8D91BA-650A-4E1F-813D-2D1B35066D8F}" destId="{0792FA78-D027-4664-80BA-95969DB02CF3}" srcOrd="0" destOrd="0" presId="urn:microsoft.com/office/officeart/2008/layout/PictureLineup"/>
    <dgm:cxn modelId="{9F7D513A-C4C3-6343-A13C-FFCE135B9FD5}" type="presParOf" srcId="{4D8D91BA-650A-4E1F-813D-2D1B35066D8F}" destId="{D9CB7217-7BFC-459D-9BD4-5DC472170BF8}" srcOrd="1" destOrd="0" presId="urn:microsoft.com/office/officeart/2008/layout/PictureLineup"/>
    <dgm:cxn modelId="{A3D3402F-DF6B-6940-8A15-0123B3D51514}" type="presParOf" srcId="{4D8D91BA-650A-4E1F-813D-2D1B35066D8F}" destId="{921DE639-AF56-4885-9C77-003DA7E25A37}" srcOrd="2" destOrd="0" presId="urn:microsoft.com/office/officeart/2008/layout/PictureLineup"/>
    <dgm:cxn modelId="{D1ABACAD-BA4C-3A48-AD65-2874687B11D9}" type="presParOf" srcId="{0A3593D3-C4BE-4DF1-908A-5A8656D4377F}" destId="{4472AFBC-21B4-42CD-A08C-3503196C62BA}" srcOrd="1" destOrd="0" presId="urn:microsoft.com/office/officeart/2008/layout/PictureLineup"/>
    <dgm:cxn modelId="{D0A099D0-BBD9-E740-B646-221619DB1B08}" type="presParOf" srcId="{0A3593D3-C4BE-4DF1-908A-5A8656D4377F}" destId="{09ED15BA-269C-48C9-ACF2-52A2588D3DD8}" srcOrd="2" destOrd="0" presId="urn:microsoft.com/office/officeart/2008/layout/PictureLineup"/>
    <dgm:cxn modelId="{20D7CFBC-9A24-3442-A492-000D73808F05}" type="presParOf" srcId="{09ED15BA-269C-48C9-ACF2-52A2588D3DD8}" destId="{45B3E1F2-8E9C-4F95-98EE-9CE1007E2037}" srcOrd="0" destOrd="0" presId="urn:microsoft.com/office/officeart/2008/layout/PictureLineup"/>
    <dgm:cxn modelId="{B3273F89-3AE2-E944-90C4-2A4C27E3A964}" type="presParOf" srcId="{09ED15BA-269C-48C9-ACF2-52A2588D3DD8}" destId="{559B2CFC-C9CE-4692-A773-DC53FE828BB9}" srcOrd="1" destOrd="0" presId="urn:microsoft.com/office/officeart/2008/layout/PictureLineup"/>
    <dgm:cxn modelId="{B1C372CC-3DF4-3645-B6CF-AD63294019B2}" type="presParOf" srcId="{09ED15BA-269C-48C9-ACF2-52A2588D3DD8}" destId="{86A2C9BF-2CA8-4C28-96B1-6C99D01F6EAF}" srcOrd="2" destOrd="0" presId="urn:microsoft.com/office/officeart/2008/layout/PictureLineup"/>
    <dgm:cxn modelId="{7514762D-B565-E949-A9EC-63F10453688D}" type="presParOf" srcId="{0A3593D3-C4BE-4DF1-908A-5A8656D4377F}" destId="{330F68A7-5EDE-4812-A0F1-4848CB214BE8}" srcOrd="3" destOrd="0" presId="urn:microsoft.com/office/officeart/2008/layout/PictureLineup"/>
    <dgm:cxn modelId="{8452B4D0-EF26-1944-8756-CC42546C734F}" type="presParOf" srcId="{0A3593D3-C4BE-4DF1-908A-5A8656D4377F}" destId="{19E09BB5-F5B3-4CF8-9151-D5CB9B85ED5A}" srcOrd="4" destOrd="0" presId="urn:microsoft.com/office/officeart/2008/layout/PictureLineup"/>
    <dgm:cxn modelId="{D1E96164-A495-1244-A0DB-BE56D9657602}" type="presParOf" srcId="{19E09BB5-F5B3-4CF8-9151-D5CB9B85ED5A}" destId="{597DAE44-07FF-4A19-A511-15B23BE2768F}" srcOrd="0" destOrd="0" presId="urn:microsoft.com/office/officeart/2008/layout/PictureLineup"/>
    <dgm:cxn modelId="{8CE297FE-9C5D-4246-887B-B3E38787420B}" type="presParOf" srcId="{19E09BB5-F5B3-4CF8-9151-D5CB9B85ED5A}" destId="{D85E82A8-6177-46D6-BF02-EFC427722B59}" srcOrd="1" destOrd="0" presId="urn:microsoft.com/office/officeart/2008/layout/PictureLineup"/>
    <dgm:cxn modelId="{6B322748-0EEE-DC4A-A61D-C62B17CA6CAC}" type="presParOf" srcId="{19E09BB5-F5B3-4CF8-9151-D5CB9B85ED5A}" destId="{4DF2139B-B748-4185-BD06-F50E4AF9946C}"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n-US" sz="1400" dirty="0" smtClean="0">
              <a:solidFill>
                <a:schemeClr val="tx1"/>
              </a:solidFill>
            </a:rPr>
            <a:t>Portable Class Libraries</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70CD9E44-8C12-4944-B963-31917BCABB94}" type="presOf" srcId="{D2A2AB14-7F81-4D15-AD37-2B55C4F91E87}" destId="{0B28D309-2C57-49E5-8F7D-24F19499A0B1}" srcOrd="0" destOrd="0" presId="urn:microsoft.com/office/officeart/2008/layout/BendingPictureSemiTransparentText"/>
    <dgm:cxn modelId="{22337439-1011-DD44-BCDA-24853901B9A7}" type="presOf" srcId="{F84A01C7-470B-47CC-9A1C-AA59526555AF}" destId="{5ABE5C8A-68F7-40AA-9AEF-B4B2E1F8A3B6}" srcOrd="0" destOrd="0" presId="urn:microsoft.com/office/officeart/2008/layout/BendingPictureSemiTransparentText"/>
    <dgm:cxn modelId="{3F6C3AB3-2205-C340-B2E9-774325DB101E}" type="presParOf" srcId="{5ABE5C8A-68F7-40AA-9AEF-B4B2E1F8A3B6}" destId="{E1041C5C-A7FB-4711-977C-482D1F9CEDCA}" srcOrd="0" destOrd="0" presId="urn:microsoft.com/office/officeart/2008/layout/BendingPictureSemiTransparentText"/>
    <dgm:cxn modelId="{1A211539-4435-714D-859C-90BF17B1E9C1}" type="presParOf" srcId="{E1041C5C-A7FB-4711-977C-482D1F9CEDCA}" destId="{4F665EC7-B8AD-451C-8A01-9092F4399C9A}" srcOrd="0" destOrd="0" presId="urn:microsoft.com/office/officeart/2008/layout/BendingPictureSemiTransparentText"/>
    <dgm:cxn modelId="{3F6DD6E9-88BF-DC49-BE62-4351FCFBD49D}"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02744911-4C4D-4FB6-8FB5-86C45076C12E}" type="datetimeFigureOut">
              <a:rPr lang="ru-RU" smtClean="0"/>
              <a:t>10.02.2013</a:t>
            </a:fld>
            <a:endParaRPr lang="ru-RU"/>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779B624C-DCAE-4F8C-88AB-1E01BA1E8237}" type="slidenum">
              <a:rPr lang="ru-RU" smtClean="0"/>
              <a:t>‹Nº›</a:t>
            </a:fld>
            <a:endParaRPr lang="ru-RU"/>
          </a:p>
        </p:txBody>
      </p:sp>
    </p:spTree>
    <p:extLst>
      <p:ext uri="{BB962C8B-B14F-4D97-AF65-F5344CB8AC3E}">
        <p14:creationId xmlns:p14="http://schemas.microsoft.com/office/powerpoint/2010/main" val="33661021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071E0966-4496-4991-ACE5-DDEE4AA5F111}" type="datetimeFigureOut">
              <a:rPr lang="ru-RU" smtClean="0"/>
              <a:t>10.02.2013</a:t>
            </a:fld>
            <a:endParaRPr lang="ru-RU"/>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5AA39310-3DD3-491D-930A-68A0B7F9FD9D}" type="slidenum">
              <a:rPr lang="ru-RU" smtClean="0"/>
              <a:t>‹Nº›</a:t>
            </a:fld>
            <a:endParaRPr lang="ru-RU"/>
          </a:p>
        </p:txBody>
      </p:sp>
    </p:spTree>
    <p:extLst>
      <p:ext uri="{BB962C8B-B14F-4D97-AF65-F5344CB8AC3E}">
        <p14:creationId xmlns:p14="http://schemas.microsoft.com/office/powerpoint/2010/main" val="2745233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msdn.microsoft.com/en-us/library/windowsphone/develop/jj681693(v=vs.105).aspx"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technet.microsoft.com/en-us/sysinternals/cc835722"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tecnologia.rafaserna.es/2012/10/30/el-emulador-en-windows-phone-8-sdk-e-hyper-v/"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download.microsoft.com/download/9/3/8/938A5074-461F-4E3D-89F4-5CE2F42C1E36/fulltril30/iso/wpsdkv80_enu1.iso"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www.microsoft.com/en-us/download/details.aspx?id=3556"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3AD42FA0-0BBE-438B-BB64-0D199DD69FA0}" type="slidenum">
              <a:rPr lang="en-US" smtClean="0"/>
              <a:pPr/>
              <a:t>6</a:t>
            </a:fld>
            <a:endParaRPr lang="en-US" dirty="0"/>
          </a:p>
        </p:txBody>
      </p:sp>
    </p:spTree>
    <p:extLst>
      <p:ext uri="{BB962C8B-B14F-4D97-AF65-F5344CB8AC3E}">
        <p14:creationId xmlns:p14="http://schemas.microsoft.com/office/powerpoint/2010/main" val="2742955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b="1" dirty="0" smtClean="0"/>
              <a:t>¿Y si no tengo Visual Studio 2012 Professional o superior?</a:t>
            </a:r>
          </a:p>
          <a:p>
            <a:r>
              <a:rPr lang="es-ES_tradnl" dirty="0" smtClean="0"/>
              <a:t>No puedes hacer uso de las </a:t>
            </a:r>
            <a:r>
              <a:rPr lang="es-ES_tradnl" b="1" i="1" dirty="0" smtClean="0"/>
              <a:t>Portable </a:t>
            </a:r>
            <a:r>
              <a:rPr lang="es-ES_tradnl" b="1" i="1" dirty="0" err="1" smtClean="0"/>
              <a:t>Libraries</a:t>
            </a:r>
            <a:r>
              <a:rPr lang="es-ES_tradnl" dirty="0" smtClean="0"/>
              <a:t>, que simplifican ampliamente el porte, pero puedes usar otras técnicas como </a:t>
            </a:r>
            <a:r>
              <a:rPr lang="es-ES_tradnl" dirty="0" err="1" smtClean="0"/>
              <a:t>Linkado</a:t>
            </a:r>
            <a:r>
              <a:rPr lang="es-ES_tradnl" dirty="0" smtClean="0"/>
              <a:t> o Compilación condicional. Puedes encontrar más información sobre estas técnicas en </a:t>
            </a:r>
            <a:r>
              <a:rPr lang="es-ES_tradnl" dirty="0" smtClean="0">
                <a:hlinkClick r:id="rId3"/>
              </a:rPr>
              <a:t>http://msdn.microsoft.com/en-us/library/windowsphone/develop/jj681693(v=vs.105).aspx</a:t>
            </a:r>
            <a:r>
              <a:rPr lang="es-ES_tradnl" dirty="0" smtClean="0"/>
              <a:t> (en inglés).</a:t>
            </a:r>
          </a:p>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25</a:t>
            </a:fld>
            <a:endParaRPr lang="ru-RU"/>
          </a:p>
        </p:txBody>
      </p:sp>
    </p:spTree>
    <p:extLst>
      <p:ext uri="{BB962C8B-B14F-4D97-AF65-F5344CB8AC3E}">
        <p14:creationId xmlns:p14="http://schemas.microsoft.com/office/powerpoint/2010/main" val="1372686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smtClean="0"/>
              <a:t>Las clases parciales que encontramos en c#, son una herramienta que nos permite separar la definición y/o implementación de una clase en diferentes archivos.</a:t>
            </a:r>
            <a:br>
              <a:rPr lang="es-ES_tradnl" dirty="0" smtClean="0"/>
            </a:br>
            <a:r>
              <a:rPr lang="es-ES_tradnl" dirty="0" smtClean="0"/>
              <a:t>Es un concepto muy sencillo. Se trata de separar el código que compone a una clase, y distribuirlo en varios archivos. Por lo general, se hace para mantener un código mas organizado cuando la clase se torna muy extensa y compleja. </a:t>
            </a:r>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26</a:t>
            </a:fld>
            <a:endParaRPr lang="ru-RU"/>
          </a:p>
        </p:txBody>
      </p:sp>
    </p:spTree>
    <p:extLst>
      <p:ext uri="{BB962C8B-B14F-4D97-AF65-F5344CB8AC3E}">
        <p14:creationId xmlns:p14="http://schemas.microsoft.com/office/powerpoint/2010/main" val="3042633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056522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056522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Una</a:t>
            </a:r>
            <a:r>
              <a:rPr lang="es-ES" baseline="0" dirty="0" smtClean="0"/>
              <a:t> de las cosas que menos les gustan a los usuarios cuando están utilizando una aplicación es tener la sensación de que nuestra aplicación está congelada durante la ejecución de un proceso largo. </a:t>
            </a:r>
          </a:p>
          <a:p>
            <a:endParaRPr lang="es-ES" baseline="0" dirty="0" smtClean="0"/>
          </a:p>
          <a:p>
            <a:r>
              <a:rPr lang="es-ES" baseline="0" dirty="0" smtClean="0"/>
              <a:t>Seguro que es mas de una ocasión habéis tenido que eliminar una tarea desde el Administrador de Tareas porque “no respondía”.</a:t>
            </a:r>
          </a:p>
          <a:p>
            <a:endParaRPr lang="es-ES" baseline="0" dirty="0" smtClean="0"/>
          </a:p>
          <a:p>
            <a:r>
              <a:rPr lang="es-ES" baseline="0" dirty="0" smtClean="0"/>
              <a:t>Para evitar esa sensación, es necesario que ejecutemos de manera asíncrona aquellos procesos que vayan a tener cierta carga de procesador. Ya que hoy en día, ¿Quién no tiene un ordenador que tenga múltiples procesadores?</a:t>
            </a:r>
          </a:p>
          <a:p>
            <a:endParaRPr lang="es-ES" baseline="0" dirty="0" smtClean="0"/>
          </a:p>
          <a:p>
            <a:r>
              <a:rPr lang="es-ES" baseline="0" dirty="0" smtClean="0"/>
              <a:t>A lo largo de las distintas versiones de .NET, es decir, desde la versión 1 hasta la 3.5, ya contábamos con ciertos mecanismos que nos permitían la ejecución asíncrona de procesos.</a:t>
            </a:r>
          </a:p>
          <a:p>
            <a:endParaRPr lang="es-ES" baseline="0" dirty="0" smtClean="0"/>
          </a:p>
          <a:p>
            <a:r>
              <a:rPr lang="es-ES" baseline="0" dirty="0" smtClean="0"/>
              <a:t>El “más” antiguo podríamos decir que es el uso de </a:t>
            </a:r>
            <a:r>
              <a:rPr lang="es-ES" baseline="0" dirty="0" err="1" smtClean="0"/>
              <a:t>Threads</a:t>
            </a:r>
            <a:r>
              <a:rPr lang="es-ES" baseline="0" dirty="0" smtClean="0"/>
              <a:t> o hilos. Es bastante sencillo ejecutar un proceso con un </a:t>
            </a:r>
            <a:r>
              <a:rPr lang="es-ES" baseline="0" dirty="0" err="1" smtClean="0"/>
              <a:t>Thread</a:t>
            </a:r>
            <a:r>
              <a:rPr lang="es-ES" baseline="0" dirty="0" smtClean="0"/>
              <a:t>, pero perdemos parte del control a la hora de finalizar la tarea, y no podríamos tratar el resultado del mismo.</a:t>
            </a:r>
          </a:p>
          <a:p>
            <a:endParaRPr lang="es-ES" baseline="0" dirty="0" smtClean="0"/>
          </a:p>
          <a:p>
            <a:r>
              <a:rPr lang="es-ES" baseline="0" dirty="0" smtClean="0"/>
              <a:t>La siguiente manera, es utilizar un delegado y realizar el lanzamiento de la función asíncrona sin esperar el resultado, eso si indicaremos la función que vamos a utilizar para capturar el resultado, es decir, un </a:t>
            </a:r>
            <a:r>
              <a:rPr lang="es-ES" baseline="0" dirty="0" err="1" smtClean="0"/>
              <a:t>callback</a:t>
            </a:r>
            <a:r>
              <a:rPr lang="es-ES" baseline="0" dirty="0" smtClean="0"/>
              <a:t>.</a:t>
            </a:r>
          </a:p>
          <a:p>
            <a:endParaRPr lang="es-ES" baseline="0" dirty="0" smtClean="0"/>
          </a:p>
          <a:p>
            <a:r>
              <a:rPr lang="es-ES" baseline="0" dirty="0" smtClean="0"/>
              <a:t>Algo común entre </a:t>
            </a:r>
            <a:r>
              <a:rPr lang="es-ES" baseline="0" dirty="0" err="1" smtClean="0"/>
              <a:t>Thread</a:t>
            </a:r>
            <a:r>
              <a:rPr lang="es-ES" baseline="0" dirty="0" smtClean="0"/>
              <a:t> y </a:t>
            </a:r>
            <a:r>
              <a:rPr lang="es-ES" baseline="0" dirty="0" err="1" smtClean="0"/>
              <a:t>Delegate</a:t>
            </a:r>
            <a:r>
              <a:rPr lang="es-ES" baseline="0" dirty="0" smtClean="0"/>
              <a:t> son los problemas para tratar con controles de la Interfaz de usuario, los cuales al haber sido creados en otro hilo de ejecución no van a poder ser modificados.  Aunque es un problema menor, ya que su solución pasaría por la utilización de </a:t>
            </a:r>
            <a:r>
              <a:rPr lang="es-ES" baseline="0" dirty="0" err="1" smtClean="0"/>
              <a:t>Invoke</a:t>
            </a:r>
            <a:r>
              <a:rPr lang="es-ES" baseline="0" dirty="0" smtClean="0"/>
              <a:t> o </a:t>
            </a:r>
            <a:r>
              <a:rPr lang="es-ES" baseline="0" dirty="0" err="1" smtClean="0"/>
              <a:t>Dispatcher.Invoke</a:t>
            </a:r>
            <a:endParaRPr lang="es-ES" baseline="0" dirty="0" smtClean="0"/>
          </a:p>
          <a:p>
            <a:endParaRPr lang="es-ES" baseline="0" dirty="0" smtClean="0"/>
          </a:p>
          <a:p>
            <a:r>
              <a:rPr lang="es-ES" baseline="0" dirty="0" smtClean="0"/>
              <a:t>Con </a:t>
            </a:r>
            <a:r>
              <a:rPr lang="es-ES" baseline="0" dirty="0" err="1" smtClean="0"/>
              <a:t>.Net</a:t>
            </a:r>
            <a:r>
              <a:rPr lang="es-ES" baseline="0" dirty="0" smtClean="0"/>
              <a:t> 2.0 surgió un control bastante orientado a </a:t>
            </a:r>
            <a:r>
              <a:rPr lang="es-ES" baseline="0" dirty="0" err="1" smtClean="0"/>
              <a:t>Winforms</a:t>
            </a:r>
            <a:r>
              <a:rPr lang="es-ES" baseline="0" dirty="0" smtClean="0"/>
              <a:t> que era el </a:t>
            </a:r>
            <a:r>
              <a:rPr lang="es-ES" baseline="0" dirty="0" err="1" smtClean="0"/>
              <a:t>BackGroundWorker</a:t>
            </a:r>
            <a:r>
              <a:rPr lang="es-ES" baseline="0" dirty="0" smtClean="0"/>
              <a:t> que permitía la ejecución de procesos en </a:t>
            </a:r>
            <a:r>
              <a:rPr lang="es-ES" baseline="0" dirty="0" err="1" smtClean="0"/>
              <a:t>background</a:t>
            </a:r>
            <a:r>
              <a:rPr lang="es-ES" baseline="0" dirty="0" smtClean="0"/>
              <a:t> sin tener que estar atentos a su ejecución y se controla gracias a eventos.</a:t>
            </a:r>
          </a:p>
          <a:p>
            <a:endParaRPr lang="es-ES" dirty="0" smtClean="0"/>
          </a:p>
          <a:p>
            <a:r>
              <a:rPr lang="ca-ES" dirty="0" smtClean="0"/>
              <a:t>Facilitar las </a:t>
            </a:r>
            <a:r>
              <a:rPr lang="ca-ES" dirty="0" err="1" smtClean="0"/>
              <a:t>llamadas</a:t>
            </a:r>
            <a:r>
              <a:rPr lang="ca-ES" dirty="0" smtClean="0"/>
              <a:t> a </a:t>
            </a:r>
            <a:r>
              <a:rPr lang="ca-ES" dirty="0" err="1" smtClean="0"/>
              <a:t>métodos</a:t>
            </a:r>
            <a:r>
              <a:rPr lang="ca-ES" dirty="0" smtClean="0"/>
              <a:t> </a:t>
            </a:r>
            <a:r>
              <a:rPr lang="ca-ES" dirty="0" err="1" smtClean="0"/>
              <a:t>asíncronos</a:t>
            </a:r>
            <a:r>
              <a:rPr lang="ca-ES" dirty="0" smtClean="0"/>
              <a:t> como si </a:t>
            </a:r>
            <a:r>
              <a:rPr lang="ca-ES" dirty="0" err="1" smtClean="0"/>
              <a:t>fuesen</a:t>
            </a:r>
            <a:r>
              <a:rPr lang="ca-ES" dirty="0" smtClean="0"/>
              <a:t> </a:t>
            </a:r>
            <a:r>
              <a:rPr lang="ca-ES" dirty="0" err="1" smtClean="0"/>
              <a:t>síncronos</a:t>
            </a:r>
            <a:endParaRPr lang="ca-ES" dirty="0" smtClean="0"/>
          </a:p>
          <a:p>
            <a:r>
              <a:rPr lang="ca-ES" dirty="0" err="1" smtClean="0"/>
              <a:t>Async</a:t>
            </a:r>
            <a:r>
              <a:rPr lang="ca-ES" dirty="0" smtClean="0"/>
              <a:t> / </a:t>
            </a:r>
            <a:r>
              <a:rPr lang="ca-ES" dirty="0" err="1" smtClean="0"/>
              <a:t>Await</a:t>
            </a:r>
            <a:r>
              <a:rPr lang="ca-ES" dirty="0" smtClean="0"/>
              <a:t> no </a:t>
            </a:r>
            <a:r>
              <a:rPr lang="ca-ES" dirty="0" err="1" smtClean="0"/>
              <a:t>trata</a:t>
            </a:r>
            <a:r>
              <a:rPr lang="ca-ES" dirty="0" smtClean="0"/>
              <a:t> sobre la </a:t>
            </a:r>
            <a:r>
              <a:rPr lang="ca-ES" dirty="0" err="1" smtClean="0"/>
              <a:t>creación</a:t>
            </a:r>
            <a:r>
              <a:rPr lang="ca-ES" dirty="0" smtClean="0"/>
              <a:t> de </a:t>
            </a:r>
            <a:r>
              <a:rPr lang="ca-ES" dirty="0" err="1" smtClean="0"/>
              <a:t>métodos</a:t>
            </a:r>
            <a:r>
              <a:rPr lang="ca-ES" dirty="0" smtClean="0"/>
              <a:t> </a:t>
            </a:r>
            <a:r>
              <a:rPr lang="ca-ES" dirty="0" err="1" smtClean="0"/>
              <a:t>asíncronos</a:t>
            </a:r>
            <a:r>
              <a:rPr lang="ca-ES" dirty="0" smtClean="0"/>
              <a:t>, </a:t>
            </a:r>
            <a:r>
              <a:rPr lang="ca-ES" dirty="0" err="1" smtClean="0"/>
              <a:t>trata</a:t>
            </a:r>
            <a:r>
              <a:rPr lang="ca-ES" dirty="0" smtClean="0"/>
              <a:t> sobre la </a:t>
            </a:r>
            <a:r>
              <a:rPr lang="ca-ES" dirty="0" err="1" smtClean="0"/>
              <a:t>llamada</a:t>
            </a:r>
            <a:r>
              <a:rPr lang="ca-ES" dirty="0" smtClean="0"/>
              <a:t> a </a:t>
            </a:r>
            <a:r>
              <a:rPr lang="ca-ES" dirty="0" err="1" smtClean="0"/>
              <a:t>esos</a:t>
            </a:r>
            <a:r>
              <a:rPr lang="ca-ES" dirty="0" smtClean="0"/>
              <a:t> </a:t>
            </a:r>
            <a:r>
              <a:rPr lang="ca-ES" dirty="0" err="1" smtClean="0"/>
              <a:t>métodos</a:t>
            </a:r>
            <a:endParaRPr lang="ca-ES" dirty="0" smtClean="0"/>
          </a:p>
          <a:p>
            <a:endParaRPr lang="es-ES" dirty="0" smtClean="0"/>
          </a:p>
          <a:p>
            <a:r>
              <a:rPr lang="ca-ES" dirty="0" err="1" smtClean="0"/>
              <a:t>Async</a:t>
            </a:r>
            <a:r>
              <a:rPr lang="ca-ES" dirty="0" smtClean="0"/>
              <a:t>: No significa «este </a:t>
            </a:r>
            <a:r>
              <a:rPr lang="ca-ES" dirty="0" err="1" smtClean="0"/>
              <a:t>método</a:t>
            </a:r>
            <a:r>
              <a:rPr lang="ca-ES" dirty="0" smtClean="0"/>
              <a:t> es </a:t>
            </a:r>
            <a:r>
              <a:rPr lang="ca-ES" dirty="0" err="1" smtClean="0"/>
              <a:t>asíncrono</a:t>
            </a:r>
            <a:r>
              <a:rPr lang="ca-ES" dirty="0" smtClean="0"/>
              <a:t>»</a:t>
            </a:r>
          </a:p>
          <a:p>
            <a:r>
              <a:rPr lang="ca-ES" dirty="0" smtClean="0"/>
              <a:t>Significa que el </a:t>
            </a:r>
            <a:r>
              <a:rPr lang="ca-ES" dirty="0" err="1" smtClean="0"/>
              <a:t>método</a:t>
            </a:r>
            <a:r>
              <a:rPr lang="ca-ES" dirty="0" smtClean="0"/>
              <a:t> </a:t>
            </a:r>
            <a:r>
              <a:rPr lang="ca-ES" dirty="0" err="1" smtClean="0"/>
              <a:t>quiere</a:t>
            </a:r>
            <a:r>
              <a:rPr lang="ca-ES" dirty="0" smtClean="0"/>
              <a:t> </a:t>
            </a:r>
            <a:r>
              <a:rPr lang="ca-ES" dirty="0" err="1" smtClean="0"/>
              <a:t>realizar</a:t>
            </a:r>
            <a:r>
              <a:rPr lang="ca-ES" dirty="0" smtClean="0"/>
              <a:t> </a:t>
            </a:r>
            <a:r>
              <a:rPr lang="ca-ES" dirty="0" err="1" smtClean="0"/>
              <a:t>llamadas</a:t>
            </a:r>
            <a:r>
              <a:rPr lang="ca-ES" dirty="0" smtClean="0"/>
              <a:t> a </a:t>
            </a:r>
            <a:r>
              <a:rPr lang="ca-ES" dirty="0" err="1" smtClean="0"/>
              <a:t>métodos</a:t>
            </a:r>
            <a:r>
              <a:rPr lang="ca-ES" dirty="0" smtClean="0"/>
              <a:t> </a:t>
            </a:r>
            <a:r>
              <a:rPr lang="ca-ES" dirty="0" err="1" smtClean="0"/>
              <a:t>asíncronos</a:t>
            </a:r>
            <a:r>
              <a:rPr lang="ca-ES" dirty="0" smtClean="0"/>
              <a:t> </a:t>
            </a:r>
            <a:r>
              <a:rPr lang="ca-ES" dirty="0" err="1" smtClean="0"/>
              <a:t>y</a:t>
            </a:r>
            <a:r>
              <a:rPr lang="ca-ES" dirty="0" smtClean="0"/>
              <a:t> </a:t>
            </a:r>
            <a:r>
              <a:rPr lang="ca-ES" dirty="0" err="1" smtClean="0"/>
              <a:t>sincronizarse</a:t>
            </a:r>
            <a:r>
              <a:rPr lang="ca-ES" dirty="0" smtClean="0"/>
              <a:t> con </a:t>
            </a:r>
            <a:r>
              <a:rPr lang="ca-ES" dirty="0" err="1" smtClean="0"/>
              <a:t>ellos</a:t>
            </a:r>
            <a:endParaRPr lang="ca-ES" dirty="0" smtClean="0"/>
          </a:p>
          <a:p>
            <a:endParaRPr lang="es-ES" dirty="0" smtClean="0"/>
          </a:p>
          <a:p>
            <a:r>
              <a:rPr lang="es-ES" dirty="0" err="1" smtClean="0"/>
              <a:t>Await</a:t>
            </a:r>
            <a:r>
              <a:rPr lang="es-ES" dirty="0" smtClean="0"/>
              <a:t>: </a:t>
            </a:r>
            <a:r>
              <a:rPr lang="ca-ES" dirty="0" smtClean="0"/>
              <a:t>No significa «</a:t>
            </a:r>
            <a:r>
              <a:rPr lang="ca-ES" dirty="0" err="1" smtClean="0"/>
              <a:t>espérate</a:t>
            </a:r>
            <a:r>
              <a:rPr lang="ca-ES" dirty="0" smtClean="0"/>
              <a:t> (</a:t>
            </a:r>
            <a:r>
              <a:rPr lang="ca-ES" dirty="0" err="1" smtClean="0"/>
              <a:t>bloqueáte</a:t>
            </a:r>
            <a:r>
              <a:rPr lang="ca-ES" dirty="0" smtClean="0"/>
              <a:t>) </a:t>
            </a:r>
            <a:r>
              <a:rPr lang="ca-ES" dirty="0" err="1" smtClean="0"/>
              <a:t>hasta</a:t>
            </a:r>
            <a:r>
              <a:rPr lang="ca-ES" dirty="0" smtClean="0"/>
              <a:t> que </a:t>
            </a:r>
            <a:r>
              <a:rPr lang="ca-ES" dirty="0" err="1" smtClean="0"/>
              <a:t>termine</a:t>
            </a:r>
            <a:r>
              <a:rPr lang="ca-ES" dirty="0" smtClean="0"/>
              <a:t> la </a:t>
            </a:r>
            <a:r>
              <a:rPr lang="ca-ES" dirty="0" err="1" smtClean="0"/>
              <a:t>llamada</a:t>
            </a:r>
            <a:r>
              <a:rPr lang="ca-ES" dirty="0" smtClean="0"/>
              <a:t> al </a:t>
            </a:r>
            <a:r>
              <a:rPr lang="ca-ES" dirty="0" err="1" smtClean="0"/>
              <a:t>método</a:t>
            </a:r>
            <a:r>
              <a:rPr lang="ca-ES" dirty="0" smtClean="0"/>
              <a:t> </a:t>
            </a:r>
            <a:r>
              <a:rPr lang="ca-ES" dirty="0" err="1" smtClean="0"/>
              <a:t>asíncrono</a:t>
            </a:r>
            <a:r>
              <a:rPr lang="ca-ES" dirty="0" smtClean="0"/>
              <a:t>»</a:t>
            </a:r>
          </a:p>
          <a:p>
            <a:pPr lvl="1"/>
            <a:r>
              <a:rPr lang="ca-ES" dirty="0" err="1" smtClean="0"/>
              <a:t>Eso</a:t>
            </a:r>
            <a:r>
              <a:rPr lang="ca-ES" dirty="0" smtClean="0"/>
              <a:t> </a:t>
            </a:r>
            <a:r>
              <a:rPr lang="ca-ES" dirty="0" err="1" smtClean="0"/>
              <a:t>convertiría</a:t>
            </a:r>
            <a:r>
              <a:rPr lang="ca-ES" dirty="0" smtClean="0"/>
              <a:t> el </a:t>
            </a:r>
            <a:r>
              <a:rPr lang="ca-ES" dirty="0" err="1" smtClean="0"/>
              <a:t>asincronismo</a:t>
            </a:r>
            <a:r>
              <a:rPr lang="ca-ES" dirty="0" smtClean="0"/>
              <a:t> en </a:t>
            </a:r>
            <a:r>
              <a:rPr lang="ca-ES" dirty="0" err="1" smtClean="0"/>
              <a:t>sincronismo</a:t>
            </a:r>
            <a:endParaRPr lang="ca-ES" dirty="0" smtClean="0"/>
          </a:p>
          <a:p>
            <a:r>
              <a:rPr lang="ca-ES" dirty="0" smtClean="0"/>
              <a:t>Significa «Si la </a:t>
            </a:r>
            <a:r>
              <a:rPr lang="ca-ES" dirty="0" err="1" smtClean="0"/>
              <a:t>tarea</a:t>
            </a:r>
            <a:r>
              <a:rPr lang="ca-ES" dirty="0" smtClean="0"/>
              <a:t> asíncrona no ha </a:t>
            </a:r>
            <a:r>
              <a:rPr lang="ca-ES" dirty="0" err="1" smtClean="0"/>
              <a:t>terminado</a:t>
            </a:r>
            <a:r>
              <a:rPr lang="ca-ES" dirty="0" smtClean="0"/>
              <a:t>, sal del </a:t>
            </a:r>
            <a:r>
              <a:rPr lang="ca-ES" dirty="0" err="1" smtClean="0"/>
              <a:t>método</a:t>
            </a:r>
            <a:r>
              <a:rPr lang="ca-ES" dirty="0" smtClean="0"/>
              <a:t> (</a:t>
            </a:r>
            <a:r>
              <a:rPr lang="ca-ES" dirty="0" err="1" smtClean="0"/>
              <a:t>y</a:t>
            </a:r>
            <a:r>
              <a:rPr lang="ca-ES" dirty="0" smtClean="0"/>
              <a:t> </a:t>
            </a:r>
            <a:r>
              <a:rPr lang="ca-ES" dirty="0" err="1" smtClean="0"/>
              <a:t>vuelve</a:t>
            </a:r>
            <a:r>
              <a:rPr lang="ca-ES" dirty="0" smtClean="0"/>
              <a:t> al </a:t>
            </a:r>
            <a:r>
              <a:rPr lang="ca-ES" dirty="0" err="1" smtClean="0"/>
              <a:t>llamador</a:t>
            </a:r>
            <a:r>
              <a:rPr lang="ca-ES" dirty="0" smtClean="0"/>
              <a:t>) </a:t>
            </a:r>
            <a:r>
              <a:rPr lang="ca-ES" dirty="0" err="1" smtClean="0"/>
              <a:t>y</a:t>
            </a:r>
            <a:r>
              <a:rPr lang="ca-ES" dirty="0" smtClean="0"/>
              <a:t> marca el </a:t>
            </a:r>
            <a:r>
              <a:rPr lang="ca-ES" dirty="0" err="1" smtClean="0"/>
              <a:t>código</a:t>
            </a:r>
            <a:r>
              <a:rPr lang="ca-ES" dirty="0" smtClean="0"/>
              <a:t> posterior al </a:t>
            </a:r>
            <a:r>
              <a:rPr lang="ca-ES" dirty="0" err="1" smtClean="0"/>
              <a:t>await</a:t>
            </a:r>
            <a:r>
              <a:rPr lang="ca-ES" dirty="0" smtClean="0"/>
              <a:t> como </a:t>
            </a:r>
            <a:r>
              <a:rPr lang="ca-ES" dirty="0" err="1" smtClean="0"/>
              <a:t>código</a:t>
            </a:r>
            <a:r>
              <a:rPr lang="ca-ES" dirty="0" smtClean="0"/>
              <a:t> a </a:t>
            </a:r>
            <a:r>
              <a:rPr lang="ca-ES" dirty="0" err="1" smtClean="0"/>
              <a:t>ejecutarse</a:t>
            </a:r>
            <a:r>
              <a:rPr lang="ca-ES" dirty="0" smtClean="0"/>
              <a:t> una </a:t>
            </a:r>
            <a:r>
              <a:rPr lang="ca-ES" dirty="0" err="1" smtClean="0"/>
              <a:t>vez</a:t>
            </a:r>
            <a:r>
              <a:rPr lang="ca-ES" dirty="0" smtClean="0"/>
              <a:t> se </a:t>
            </a:r>
            <a:r>
              <a:rPr lang="ca-ES" dirty="0" err="1" smtClean="0"/>
              <a:t>termine</a:t>
            </a:r>
            <a:r>
              <a:rPr lang="ca-ES" dirty="0" smtClean="0"/>
              <a:t> la </a:t>
            </a:r>
            <a:r>
              <a:rPr lang="ca-ES" dirty="0" err="1" smtClean="0"/>
              <a:t>tarea</a:t>
            </a:r>
            <a:endParaRPr lang="ca-ES" dirty="0" smtClean="0"/>
          </a:p>
          <a:p>
            <a:pPr lvl="1"/>
            <a:r>
              <a:rPr lang="ca-ES" dirty="0" err="1" smtClean="0"/>
              <a:t>Callback</a:t>
            </a:r>
            <a:endParaRPr lang="ca-ES" dirty="0" smtClean="0"/>
          </a:p>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32</a:t>
            </a:fld>
            <a:endParaRPr lang="ru-RU"/>
          </a:p>
        </p:txBody>
      </p:sp>
    </p:spTree>
    <p:extLst>
      <p:ext uri="{BB962C8B-B14F-4D97-AF65-F5344CB8AC3E}">
        <p14:creationId xmlns:p14="http://schemas.microsoft.com/office/powerpoint/2010/main" val="3248544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smtClean="0"/>
              <a:t>El truco está en la palabra reservada </a:t>
            </a:r>
            <a:r>
              <a:rPr lang="es-ES_tradnl" dirty="0" err="1" smtClean="0"/>
              <a:t>await</a:t>
            </a:r>
            <a:r>
              <a:rPr lang="es-ES_tradnl" dirty="0" smtClean="0"/>
              <a:t> que le indica al compilador que llamamos a un método asíncrono y que debe continuar la ejecución hasta que encuentre código que solicita los datos esperados del método asíncrono. Para ello el compilador creará una máquina de estados que generará los métodos necesarios para manejar los </a:t>
            </a:r>
            <a:r>
              <a:rPr lang="es-ES_tradnl" dirty="0" err="1" smtClean="0"/>
              <a:t>callbacks</a:t>
            </a:r>
            <a:r>
              <a:rPr lang="es-ES_tradnl" dirty="0" smtClean="0"/>
              <a:t> que sean necesarios. </a:t>
            </a:r>
          </a:p>
          <a:p>
            <a:endParaRPr lang="es-ES_tradnl" dirty="0" smtClean="0"/>
          </a:p>
          <a:p>
            <a:r>
              <a:rPr lang="es-ES_tradnl" dirty="0" smtClean="0"/>
              <a:t>Cuando llamemos al método </a:t>
            </a:r>
            <a:r>
              <a:rPr lang="es-ES_tradnl" sz="1200" dirty="0" err="1" smtClean="0"/>
              <a:t>PerderElTiempoAsync</a:t>
            </a:r>
            <a:r>
              <a:rPr lang="es-ES_tradnl" sz="1200" dirty="0" smtClean="0"/>
              <a:t> </a:t>
            </a:r>
            <a:r>
              <a:rPr lang="es-ES_tradnl" dirty="0" smtClean="0"/>
              <a:t>nuestro código no se parará ahí, continuará la ejecución y quien se encarga de todo esto es el propio compilador de C#. </a:t>
            </a:r>
          </a:p>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33</a:t>
            </a:fld>
            <a:endParaRPr lang="ru-RU"/>
          </a:p>
        </p:txBody>
      </p:sp>
    </p:spTree>
    <p:extLst>
      <p:ext uri="{BB962C8B-B14F-4D97-AF65-F5344CB8AC3E}">
        <p14:creationId xmlns:p14="http://schemas.microsoft.com/office/powerpoint/2010/main" val="2224388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34</a:t>
            </a:fld>
            <a:endParaRPr lang="en-US" dirty="0">
              <a:solidFill>
                <a:prstClr val="black"/>
              </a:solidFill>
            </a:endParaRPr>
          </a:p>
        </p:txBody>
      </p:sp>
      <p:sp>
        <p:nvSpPr>
          <p:cNvPr id="5" name="Footer Placeholder 3"/>
          <p:cNvSpPr>
            <a:spLocks noGrp="1"/>
          </p:cNvSpPr>
          <p:nvPr>
            <p:ph type="ftr" sz="quarter" idx="4"/>
          </p:nvPr>
        </p:nvSpPr>
        <p:spPr>
          <a:xfrm>
            <a:off x="0" y="6513910"/>
            <a:ext cx="8331200" cy="3429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093072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35</a:t>
            </a:fld>
            <a:endParaRPr lang="en-US" dirty="0">
              <a:solidFill>
                <a:prstClr val="black"/>
              </a:solidFill>
            </a:endParaRPr>
          </a:p>
        </p:txBody>
      </p:sp>
      <p:sp>
        <p:nvSpPr>
          <p:cNvPr id="5" name="Footer Placeholder 3"/>
          <p:cNvSpPr>
            <a:spLocks noGrp="1"/>
          </p:cNvSpPr>
          <p:nvPr>
            <p:ph type="ftr" sz="quarter" idx="4"/>
          </p:nvPr>
        </p:nvSpPr>
        <p:spPr>
          <a:xfrm>
            <a:off x="0" y="6513910"/>
            <a:ext cx="8331200" cy="3429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09162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0" dirty="0"/>
          </a:p>
        </p:txBody>
      </p:sp>
      <p:sp>
        <p:nvSpPr>
          <p:cNvPr id="4" name="Slide Number Placeholder 3"/>
          <p:cNvSpPr>
            <a:spLocks noGrp="1"/>
          </p:cNvSpPr>
          <p:nvPr>
            <p:ph type="sldNum" sz="quarter" idx="10"/>
          </p:nvPr>
        </p:nvSpPr>
        <p:spPr/>
        <p:txBody>
          <a:bodyPr/>
          <a:lstStyle/>
          <a:p>
            <a:fld id="{3E6C1CF0-316C-4904-A0F9-3EEDE72BDC86}" type="slidenum">
              <a:rPr lang="en-US" smtClean="0"/>
              <a:t>37</a:t>
            </a:fld>
            <a:endParaRPr lang="en-US"/>
          </a:p>
        </p:txBody>
      </p:sp>
    </p:spTree>
    <p:extLst>
      <p:ext uri="{BB962C8B-B14F-4D97-AF65-F5344CB8AC3E}">
        <p14:creationId xmlns:p14="http://schemas.microsoft.com/office/powerpoint/2010/main" val="2223612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AU" b="0" dirty="0"/>
          </a:p>
        </p:txBody>
      </p:sp>
      <p:sp>
        <p:nvSpPr>
          <p:cNvPr id="4" name="Slide Number Placeholder 3"/>
          <p:cNvSpPr>
            <a:spLocks noGrp="1"/>
          </p:cNvSpPr>
          <p:nvPr>
            <p:ph type="sldNum" sz="quarter" idx="10"/>
          </p:nvPr>
        </p:nvSpPr>
        <p:spPr/>
        <p:txBody>
          <a:bodyPr/>
          <a:lstStyle/>
          <a:p>
            <a:fld id="{3E6C1CF0-316C-4904-A0F9-3EEDE72BDC86}" type="slidenum">
              <a:rPr lang="en-US" smtClean="0"/>
              <a:t>38</a:t>
            </a:fld>
            <a:endParaRPr lang="en-US"/>
          </a:p>
        </p:txBody>
      </p:sp>
    </p:spTree>
    <p:extLst>
      <p:ext uri="{BB962C8B-B14F-4D97-AF65-F5344CB8AC3E}">
        <p14:creationId xmlns:p14="http://schemas.microsoft.com/office/powerpoint/2010/main" val="2192739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b="1" dirty="0" smtClean="0"/>
              <a:t>Windows </a:t>
            </a:r>
            <a:r>
              <a:rPr lang="es-ES_tradnl" b="1" dirty="0" err="1" smtClean="0"/>
              <a:t>Phone</a:t>
            </a:r>
            <a:r>
              <a:rPr lang="es-ES_tradnl" b="1" dirty="0" smtClean="0"/>
              <a:t> 8. El nuevo Emulador.</a:t>
            </a:r>
          </a:p>
          <a:p>
            <a:endParaRPr lang="es-ES" dirty="0" smtClean="0"/>
          </a:p>
          <a:p>
            <a:r>
              <a:rPr lang="es-ES_tradnl" dirty="0" smtClean="0"/>
              <a:t>Precisamente dado que el nuevo emulador es una máquina virtual completa en </a:t>
            </a:r>
            <a:r>
              <a:rPr lang="es-ES_tradnl" dirty="0" err="1" smtClean="0"/>
              <a:t>Hyper</a:t>
            </a:r>
            <a:r>
              <a:rPr lang="es-ES_tradnl" dirty="0" smtClean="0"/>
              <a:t>-V necesitamos una requisitos mínimos de hardware para poder utilizarlo. Los prerrequisitos son:</a:t>
            </a:r>
          </a:p>
          <a:p>
            <a:r>
              <a:rPr lang="es-ES_tradnl" dirty="0" smtClean="0"/>
              <a:t>Windows 8 Pro o superior.</a:t>
            </a:r>
          </a:p>
          <a:p>
            <a:r>
              <a:rPr lang="es-ES_tradnl" dirty="0" smtClean="0"/>
              <a:t>Un procesador que cuente con </a:t>
            </a:r>
            <a:r>
              <a:rPr lang="es-ES_tradnl" dirty="0" err="1" smtClean="0"/>
              <a:t>Second</a:t>
            </a:r>
            <a:r>
              <a:rPr lang="es-ES_tradnl" dirty="0" smtClean="0"/>
              <a:t> </a:t>
            </a:r>
            <a:r>
              <a:rPr lang="es-ES_tradnl" dirty="0" err="1" smtClean="0"/>
              <a:t>Level</a:t>
            </a:r>
            <a:r>
              <a:rPr lang="es-ES_tradnl" dirty="0" smtClean="0"/>
              <a:t> </a:t>
            </a:r>
            <a:r>
              <a:rPr lang="es-ES_tradnl" dirty="0" err="1" smtClean="0"/>
              <a:t>Address</a:t>
            </a:r>
            <a:r>
              <a:rPr lang="es-ES_tradnl" dirty="0" smtClean="0"/>
              <a:t> </a:t>
            </a:r>
            <a:r>
              <a:rPr lang="es-ES_tradnl" dirty="0" err="1" smtClean="0"/>
              <a:t>Translation</a:t>
            </a:r>
            <a:r>
              <a:rPr lang="es-ES_tradnl" dirty="0" smtClean="0"/>
              <a:t> (SLAT). Básicamente todos los procesadores i3/i5/i7 cuentan con ello.</a:t>
            </a:r>
          </a:p>
          <a:p>
            <a:r>
              <a:rPr lang="es-ES_tradnl" dirty="0" smtClean="0"/>
              <a:t>4GB de RAM o superior.</a:t>
            </a:r>
          </a:p>
          <a:p>
            <a:r>
              <a:rPr lang="es-ES_tradnl" dirty="0" smtClean="0"/>
              <a:t>¿Que ocurre si solo dispongo de mi inseparable portátil con un dual </a:t>
            </a:r>
            <a:r>
              <a:rPr lang="es-ES_tradnl" dirty="0" err="1" smtClean="0"/>
              <a:t>core</a:t>
            </a:r>
            <a:r>
              <a:rPr lang="es-ES_tradnl" dirty="0" smtClean="0"/>
              <a:t>?</a:t>
            </a:r>
          </a:p>
          <a:p>
            <a:r>
              <a:rPr lang="es-ES_tradnl" dirty="0" smtClean="0"/>
              <a:t>Si tras verificar que tu procesador no cuenta con SLAT no desesperes. Podrás desarrollar aplicaciones para Windows </a:t>
            </a:r>
            <a:r>
              <a:rPr lang="es-ES_tradnl" dirty="0" err="1" smtClean="0"/>
              <a:t>Phone</a:t>
            </a:r>
            <a:r>
              <a:rPr lang="es-ES_tradnl" dirty="0" smtClean="0"/>
              <a:t> 8 (si cumples los requisitos para Visual Studio) solo que sin poder ejecutar el emulador. Siempre podrás probar en un dispositivo físico real.</a:t>
            </a:r>
          </a:p>
          <a:p>
            <a:r>
              <a:rPr lang="es-ES_tradnl" b="1" dirty="0" smtClean="0"/>
              <a:t>NOTA:</a:t>
            </a:r>
            <a:r>
              <a:rPr lang="es-ES_tradnl" dirty="0" smtClean="0"/>
              <a:t> Puedes verificar si tu procesador cuenta con SLAT y DEP utilizando una herramienta de Microsoft, llamada </a:t>
            </a:r>
            <a:r>
              <a:rPr lang="es-ES_tradnl" dirty="0" smtClean="0">
                <a:hlinkClick r:id="rId3"/>
              </a:rPr>
              <a:t>Coreinfo</a:t>
            </a:r>
            <a:r>
              <a:rPr lang="es-ES_tradnl" dirty="0" smtClean="0"/>
              <a:t>. Puedes obtener más información al respecto en el siguiente </a:t>
            </a:r>
            <a:r>
              <a:rPr lang="es-ES_tradnl" dirty="0" smtClean="0">
                <a:hlinkClick r:id="rId4" tooltip="El emulador en Windows Phone 8 SDK e Hyper-V"/>
              </a:rPr>
              <a:t>artículo</a:t>
            </a:r>
            <a:r>
              <a:rPr lang="es-ES_tradnl" dirty="0" smtClean="0"/>
              <a:t> de Rafa Serna.</a:t>
            </a:r>
          </a:p>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12</a:t>
            </a:fld>
            <a:endParaRPr lang="ru-RU"/>
          </a:p>
        </p:txBody>
      </p:sp>
    </p:spTree>
    <p:extLst>
      <p:ext uri="{BB962C8B-B14F-4D97-AF65-F5344CB8AC3E}">
        <p14:creationId xmlns:p14="http://schemas.microsoft.com/office/powerpoint/2010/main" val="3042633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b="0" baseline="0" smtClean="0"/>
              <a:t>To aid in these considerations, Windows 8 and Windows Phone 8 have unique controls that have been designed with their particular form factors in mind. Some of the specialized controls for Windows 8 include </a:t>
            </a:r>
            <a:br>
              <a:rPr lang="en-AU" b="0" baseline="0" smtClean="0"/>
            </a:br>
            <a:endParaRPr lang="en-AU" b="0" baseline="0" smtClean="0"/>
          </a:p>
          <a:p>
            <a:pPr marL="0" indent="0">
              <a:buNone/>
            </a:pPr>
            <a:r>
              <a:rPr lang="en-AU" b="0" baseline="0" smtClean="0"/>
              <a:t>GridView: (groupable) tile array. Also possible to dynamically size items in the grid. The GridView comes with built in styles for input and selection</a:t>
            </a:r>
          </a:p>
          <a:p>
            <a:pPr marL="0" indent="0">
              <a:buNone/>
            </a:pPr>
            <a:r>
              <a:rPr lang="en-AU" b="0" baseline="0" smtClean="0"/>
              <a:t>SemanticZoom: Allows for quick jump through large lists of grid items</a:t>
            </a:r>
          </a:p>
          <a:p>
            <a:pPr marL="0" indent="0">
              <a:buNone/>
            </a:pPr>
            <a:r>
              <a:rPr lang="en-AU" b="0" baseline="0" smtClean="0"/>
              <a:t>FlipView: Browsing view optimised for touch to pane left-right through sequential items.</a:t>
            </a:r>
          </a:p>
          <a:p>
            <a:pPr marL="0" indent="0">
              <a:buNone/>
            </a:pPr>
            <a:endParaRPr lang="en-AU" b="0" baseline="0" smtClean="0"/>
          </a:p>
          <a:p>
            <a:pPr marL="0" indent="0">
              <a:buNone/>
            </a:pPr>
            <a:endParaRPr lang="en-AU" b="0" baseline="0" smtClean="0"/>
          </a:p>
          <a:p>
            <a:pPr marL="0" indent="0">
              <a:buNone/>
            </a:pPr>
            <a:endParaRPr lang="en-AU" b="0" baseline="0" smtClean="0"/>
          </a:p>
          <a:p>
            <a:pPr marL="0" indent="0">
              <a:buNone/>
            </a:pPr>
            <a:endParaRPr lang="en-AU" b="0" baseline="0" smtClean="0"/>
          </a:p>
          <a:p>
            <a:pPr marL="0" indent="0">
              <a:buNone/>
            </a:pPr>
            <a:endParaRPr lang="en-AU" b="0" baseline="0" smtClean="0"/>
          </a:p>
          <a:p>
            <a:pPr marL="0" indent="0">
              <a:buNone/>
            </a:pPr>
            <a:endParaRPr lang="en-AU" b="0" dirty="0"/>
          </a:p>
        </p:txBody>
      </p:sp>
      <p:sp>
        <p:nvSpPr>
          <p:cNvPr id="4" name="Slide Number Placeholder 3"/>
          <p:cNvSpPr>
            <a:spLocks noGrp="1"/>
          </p:cNvSpPr>
          <p:nvPr>
            <p:ph type="sldNum" sz="quarter" idx="10"/>
          </p:nvPr>
        </p:nvSpPr>
        <p:spPr/>
        <p:txBody>
          <a:bodyPr/>
          <a:lstStyle/>
          <a:p>
            <a:fld id="{3E6C1CF0-316C-4904-A0F9-3EEDE72BDC86}" type="slidenum">
              <a:rPr lang="en-US" smtClean="0"/>
              <a:t>39</a:t>
            </a:fld>
            <a:endParaRPr lang="en-US"/>
          </a:p>
        </p:txBody>
      </p:sp>
    </p:spTree>
    <p:extLst>
      <p:ext uri="{BB962C8B-B14F-4D97-AF65-F5344CB8AC3E}">
        <p14:creationId xmlns:p14="http://schemas.microsoft.com/office/powerpoint/2010/main" val="1994358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b="0" baseline="0" smtClean="0"/>
              <a:t>To aid in these considerations, Windows 8 and Windows Phone 8 have unique controls that have been designed with their particular form factors in mind. Some of the specialized controls for Windows 8 include </a:t>
            </a:r>
            <a:br>
              <a:rPr lang="en-AU" b="0" baseline="0" smtClean="0"/>
            </a:br>
            <a:endParaRPr lang="en-AU" b="0" baseline="0" smtClean="0"/>
          </a:p>
          <a:p>
            <a:pPr marL="0" indent="0">
              <a:buNone/>
            </a:pPr>
            <a:r>
              <a:rPr lang="en-AU" b="0" baseline="0" smtClean="0"/>
              <a:t>GridView: (groupable) tile array. Also possible to dynamically size items in the grid. The GridView comes with built in styles for input and selection</a:t>
            </a:r>
          </a:p>
          <a:p>
            <a:pPr marL="0" indent="0">
              <a:buNone/>
            </a:pPr>
            <a:r>
              <a:rPr lang="en-AU" b="0" baseline="0" smtClean="0"/>
              <a:t>SemanticZoom: Allows for quick jump through large lists of grid items</a:t>
            </a:r>
          </a:p>
          <a:p>
            <a:pPr marL="0" indent="0">
              <a:buNone/>
            </a:pPr>
            <a:r>
              <a:rPr lang="en-AU" b="0" baseline="0" smtClean="0"/>
              <a:t>FlipView: Browsing view optimised for touch to pane left-right through sequential items.</a:t>
            </a:r>
          </a:p>
          <a:p>
            <a:pPr marL="0" indent="0">
              <a:buNone/>
            </a:pPr>
            <a:endParaRPr lang="en-AU" b="0" baseline="0" smtClean="0"/>
          </a:p>
          <a:p>
            <a:pPr marL="0" indent="0">
              <a:buNone/>
            </a:pPr>
            <a:endParaRPr lang="en-AU" b="0" baseline="0" smtClean="0"/>
          </a:p>
          <a:p>
            <a:pPr marL="0" indent="0">
              <a:buNone/>
            </a:pPr>
            <a:endParaRPr lang="en-AU" b="0" baseline="0" smtClean="0"/>
          </a:p>
          <a:p>
            <a:pPr marL="0" indent="0">
              <a:buNone/>
            </a:pPr>
            <a:endParaRPr lang="en-AU" b="0" baseline="0" smtClean="0"/>
          </a:p>
          <a:p>
            <a:pPr marL="0" indent="0">
              <a:buNone/>
            </a:pPr>
            <a:endParaRPr lang="en-AU" b="0" baseline="0" smtClean="0"/>
          </a:p>
          <a:p>
            <a:pPr marL="0" indent="0">
              <a:buNone/>
            </a:pPr>
            <a:endParaRPr lang="en-AU" b="0" dirty="0"/>
          </a:p>
        </p:txBody>
      </p:sp>
      <p:sp>
        <p:nvSpPr>
          <p:cNvPr id="4" name="Slide Number Placeholder 3"/>
          <p:cNvSpPr>
            <a:spLocks noGrp="1"/>
          </p:cNvSpPr>
          <p:nvPr>
            <p:ph type="sldNum" sz="quarter" idx="10"/>
          </p:nvPr>
        </p:nvSpPr>
        <p:spPr/>
        <p:txBody>
          <a:bodyPr/>
          <a:lstStyle/>
          <a:p>
            <a:fld id="{3E6C1CF0-316C-4904-A0F9-3EEDE72BDC86}" type="slidenum">
              <a:rPr lang="en-US" smtClean="0"/>
              <a:t>40</a:t>
            </a:fld>
            <a:endParaRPr lang="en-US"/>
          </a:p>
        </p:txBody>
      </p:sp>
    </p:spTree>
    <p:extLst>
      <p:ext uri="{BB962C8B-B14F-4D97-AF65-F5344CB8AC3E}">
        <p14:creationId xmlns:p14="http://schemas.microsoft.com/office/powerpoint/2010/main" val="443757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On the Windows Phone side of things, we have controls customized to a phone experience. The Panorama control is designed to give users a sort of “landing” space where they can get a feel for the content of the application explore that content in an open interactive environment. </a:t>
            </a:r>
            <a:endParaRPr lang="en-AU" b="0" dirty="0" smtClean="0"/>
          </a:p>
          <a:p>
            <a:pPr marL="0" indent="0">
              <a:buNone/>
            </a:pPr>
            <a:endParaRPr lang="en-AU" b="0" dirty="0"/>
          </a:p>
        </p:txBody>
      </p:sp>
      <p:sp>
        <p:nvSpPr>
          <p:cNvPr id="4" name="Slide Number Placeholder 3"/>
          <p:cNvSpPr>
            <a:spLocks noGrp="1"/>
          </p:cNvSpPr>
          <p:nvPr>
            <p:ph type="sldNum" sz="quarter" idx="10"/>
          </p:nvPr>
        </p:nvSpPr>
        <p:spPr/>
        <p:txBody>
          <a:bodyPr/>
          <a:lstStyle/>
          <a:p>
            <a:fld id="{3E6C1CF0-316C-4904-A0F9-3EEDE72BDC86}" type="slidenum">
              <a:rPr lang="en-US" smtClean="0"/>
              <a:t>41</a:t>
            </a:fld>
            <a:endParaRPr lang="en-US"/>
          </a:p>
        </p:txBody>
      </p:sp>
    </p:spTree>
    <p:extLst>
      <p:ext uri="{BB962C8B-B14F-4D97-AF65-F5344CB8AC3E}">
        <p14:creationId xmlns:p14="http://schemas.microsoft.com/office/powerpoint/2010/main" val="3622283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New to Windows Phone 8 is the </a:t>
            </a:r>
            <a:r>
              <a:rPr lang="en-AU" baseline="0" dirty="0" err="1" smtClean="0"/>
              <a:t>LongListSelector</a:t>
            </a:r>
            <a:r>
              <a:rPr lang="en-AU" baseline="0" dirty="0" smtClean="0"/>
              <a:t> control. This is the recommended control for list-based UI’s, replacing the </a:t>
            </a:r>
            <a:r>
              <a:rPr lang="en-AU" baseline="0" dirty="0" err="1" smtClean="0"/>
              <a:t>ListBox</a:t>
            </a:r>
            <a:r>
              <a:rPr lang="en-AU" baseline="0" dirty="0" smtClean="0"/>
              <a:t>. It is optimized for scrolling speed, but also implements a “group selection” interface  so that the user can move quickly between grouped items in a very long list. Here we can see that group selection applied to an alphabetical list, but you could define a set of groups and then use the group selection to navigate between them.</a:t>
            </a:r>
            <a:endParaRPr lang="en-AU" b="0" dirty="0" smtClean="0"/>
          </a:p>
          <a:p>
            <a:pPr marL="0" indent="0">
              <a:buNone/>
            </a:pPr>
            <a:endParaRPr lang="en-AU" b="0" dirty="0"/>
          </a:p>
        </p:txBody>
      </p:sp>
      <p:sp>
        <p:nvSpPr>
          <p:cNvPr id="4" name="Slide Number Placeholder 3"/>
          <p:cNvSpPr>
            <a:spLocks noGrp="1"/>
          </p:cNvSpPr>
          <p:nvPr>
            <p:ph type="sldNum" sz="quarter" idx="10"/>
          </p:nvPr>
        </p:nvSpPr>
        <p:spPr/>
        <p:txBody>
          <a:bodyPr/>
          <a:lstStyle/>
          <a:p>
            <a:fld id="{3E6C1CF0-316C-4904-A0F9-3EEDE72BDC86}" type="slidenum">
              <a:rPr lang="en-US" smtClean="0"/>
              <a:t>42</a:t>
            </a:fld>
            <a:endParaRPr lang="en-US"/>
          </a:p>
        </p:txBody>
      </p:sp>
    </p:spTree>
    <p:extLst>
      <p:ext uri="{BB962C8B-B14F-4D97-AF65-F5344CB8AC3E}">
        <p14:creationId xmlns:p14="http://schemas.microsoft.com/office/powerpoint/2010/main" val="1066757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Y cuando seleccione un artículo? Windows 8 tiene un paradigma de desplazamiento horizontal, pero es un paradigma que no tiene sentido en el contexto de un teléfono. Así que en vez de imitar la interfaz de usuario de desplazamiento horizontal que vemos en Windows 8, hay que traducir eso en una interfaz de usuario de desplazamiento vertical que se ajusta el teléfono.</a:t>
            </a:r>
            <a:endParaRPr lang="en-AU" b="0" dirty="0"/>
          </a:p>
        </p:txBody>
      </p:sp>
      <p:sp>
        <p:nvSpPr>
          <p:cNvPr id="4" name="Slide Number Placeholder 3"/>
          <p:cNvSpPr>
            <a:spLocks noGrp="1"/>
          </p:cNvSpPr>
          <p:nvPr>
            <p:ph type="sldNum" sz="quarter" idx="10"/>
          </p:nvPr>
        </p:nvSpPr>
        <p:spPr/>
        <p:txBody>
          <a:bodyPr/>
          <a:lstStyle/>
          <a:p>
            <a:fld id="{3E6C1CF0-316C-4904-A0F9-3EEDE72BDC86}" type="slidenum">
              <a:rPr lang="en-US" smtClean="0"/>
              <a:t>43</a:t>
            </a:fld>
            <a:endParaRPr lang="en-US"/>
          </a:p>
        </p:txBody>
      </p:sp>
    </p:spTree>
    <p:extLst>
      <p:ext uri="{BB962C8B-B14F-4D97-AF65-F5344CB8AC3E}">
        <p14:creationId xmlns:p14="http://schemas.microsoft.com/office/powerpoint/2010/main" val="2399073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s-ES" dirty="0" smtClean="0"/>
              <a:t>Entonces, ¿qué significa esto en la práctica? Esto significa que cuando estamos pensando en cómo vamos a diseñar nuestras dos aplicaciones, hay que considerar el uso de las características de interfaz de usuario personalizados de Windows 8 o Windows </a:t>
            </a:r>
            <a:r>
              <a:rPr lang="es-ES" dirty="0" err="1" smtClean="0"/>
              <a:t>Phone</a:t>
            </a:r>
            <a:r>
              <a:rPr lang="es-ES" dirty="0" smtClean="0"/>
              <a:t> 8. Por ejemplo, el control de zoom semántico nos permite ver grupos de artículos a un nivel alto y luego acceder en ellos hasta que selección</a:t>
            </a:r>
            <a:r>
              <a:rPr lang="es-ES" baseline="0" dirty="0" smtClean="0"/>
              <a:t> de </a:t>
            </a:r>
            <a:r>
              <a:rPr lang="es-ES" dirty="0" smtClean="0"/>
              <a:t>un</a:t>
            </a:r>
            <a:r>
              <a:rPr lang="es-ES" baseline="0" dirty="0" smtClean="0"/>
              <a:t>o</a:t>
            </a:r>
            <a:r>
              <a:rPr lang="es-ES" dirty="0" smtClean="0"/>
              <a:t>. Ese comportamiento es similar en muchos aspectos a lo que el control de </a:t>
            </a:r>
            <a:r>
              <a:rPr lang="es-ES" dirty="0" err="1" smtClean="0"/>
              <a:t>pivot</a:t>
            </a:r>
            <a:r>
              <a:rPr lang="es-ES" dirty="0" smtClean="0"/>
              <a:t> nos ofrece. Debemos considerar el uso del pivote para el teléfono y el </a:t>
            </a:r>
            <a:r>
              <a:rPr lang="es-ES" dirty="0" err="1" smtClean="0"/>
              <a:t>SemanticZoom</a:t>
            </a:r>
            <a:r>
              <a:rPr lang="es-ES" dirty="0" smtClean="0"/>
              <a:t> para Windows 8.</a:t>
            </a:r>
            <a:endParaRPr lang="en-AU" b="0" dirty="0"/>
          </a:p>
        </p:txBody>
      </p:sp>
      <p:sp>
        <p:nvSpPr>
          <p:cNvPr id="4" name="Slide Number Placeholder 3"/>
          <p:cNvSpPr>
            <a:spLocks noGrp="1"/>
          </p:cNvSpPr>
          <p:nvPr>
            <p:ph type="sldNum" sz="quarter" idx="10"/>
          </p:nvPr>
        </p:nvSpPr>
        <p:spPr/>
        <p:txBody>
          <a:bodyPr/>
          <a:lstStyle/>
          <a:p>
            <a:fld id="{3E6C1CF0-316C-4904-A0F9-3EEDE72BDC86}" type="slidenum">
              <a:rPr lang="en-US" smtClean="0"/>
              <a:t>44</a:t>
            </a:fld>
            <a:endParaRPr lang="en-US"/>
          </a:p>
        </p:txBody>
      </p:sp>
    </p:spTree>
    <p:extLst>
      <p:ext uri="{BB962C8B-B14F-4D97-AF65-F5344CB8AC3E}">
        <p14:creationId xmlns:p14="http://schemas.microsoft.com/office/powerpoint/2010/main" val="714536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Y si tenemos una larga lista de elementos agrupados en Windows </a:t>
            </a:r>
            <a:r>
              <a:rPr lang="es-ES" dirty="0" err="1" smtClean="0"/>
              <a:t>Phone</a:t>
            </a:r>
            <a:r>
              <a:rPr lang="es-ES" dirty="0" smtClean="0"/>
              <a:t> 8, es posible que debamos considerar la implementación de un </a:t>
            </a:r>
            <a:r>
              <a:rPr lang="es-ES" dirty="0" err="1" smtClean="0"/>
              <a:t>GridView</a:t>
            </a:r>
            <a:r>
              <a:rPr lang="es-ES" dirty="0" smtClean="0"/>
              <a:t> en Windows 8. </a:t>
            </a:r>
            <a:endParaRPr lang="en-AU" b="0" dirty="0"/>
          </a:p>
        </p:txBody>
      </p:sp>
      <p:sp>
        <p:nvSpPr>
          <p:cNvPr id="4" name="Slide Number Placeholder 3"/>
          <p:cNvSpPr>
            <a:spLocks noGrp="1"/>
          </p:cNvSpPr>
          <p:nvPr>
            <p:ph type="sldNum" sz="quarter" idx="10"/>
          </p:nvPr>
        </p:nvSpPr>
        <p:spPr/>
        <p:txBody>
          <a:bodyPr/>
          <a:lstStyle/>
          <a:p>
            <a:fld id="{3E6C1CF0-316C-4904-A0F9-3EEDE72BDC86}" type="slidenum">
              <a:rPr lang="en-US" smtClean="0"/>
              <a:t>45</a:t>
            </a:fld>
            <a:endParaRPr lang="en-US"/>
          </a:p>
        </p:txBody>
      </p:sp>
    </p:spTree>
    <p:extLst>
      <p:ext uri="{BB962C8B-B14F-4D97-AF65-F5344CB8AC3E}">
        <p14:creationId xmlns:p14="http://schemas.microsoft.com/office/powerpoint/2010/main" val="2019122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De Windows </a:t>
            </a:r>
            <a:r>
              <a:rPr lang="es-ES" dirty="0" err="1" smtClean="0"/>
              <a:t>Phone</a:t>
            </a:r>
            <a:r>
              <a:rPr lang="es-ES" dirty="0" smtClean="0"/>
              <a:t> 8 a Windows</a:t>
            </a:r>
            <a:r>
              <a:rPr lang="es-ES" baseline="0" dirty="0" smtClean="0"/>
              <a:t> 8!</a:t>
            </a:r>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46</a:t>
            </a:fld>
            <a:endParaRPr lang="ru-RU"/>
          </a:p>
        </p:txBody>
      </p:sp>
    </p:spTree>
    <p:extLst>
      <p:ext uri="{BB962C8B-B14F-4D97-AF65-F5344CB8AC3E}">
        <p14:creationId xmlns:p14="http://schemas.microsoft.com/office/powerpoint/2010/main" val="254041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smtClean="0"/>
              <a:t>La mayoría de los métodos asincrónicos en la NET se incluyen en </a:t>
            </a:r>
            <a:r>
              <a:rPr lang="es-ES_tradnl" dirty="0" smtClean="0">
                <a:hlinkClick r:id="rId3"/>
              </a:rPr>
              <a:t>Windows Phone 8 SDK</a:t>
            </a:r>
            <a:r>
              <a:rPr lang="es-ES_tradnl" dirty="0" smtClean="0"/>
              <a:t> y están disponibles por defecto si hacemos aplicaciones para </a:t>
            </a:r>
            <a:r>
              <a:rPr lang="es-ES_tradnl" b="1" dirty="0" smtClean="0"/>
              <a:t>Windows </a:t>
            </a:r>
            <a:r>
              <a:rPr lang="es-ES_tradnl" b="1" dirty="0" err="1" smtClean="0"/>
              <a:t>Phone</a:t>
            </a:r>
            <a:r>
              <a:rPr lang="es-ES_tradnl" b="1" dirty="0" smtClean="0"/>
              <a:t> 8</a:t>
            </a:r>
            <a:r>
              <a:rPr lang="es-ES_tradnl" dirty="0" smtClean="0"/>
              <a:t>, sin embargo para </a:t>
            </a:r>
            <a:r>
              <a:rPr lang="es-ES_tradnl" b="1" dirty="0" smtClean="0"/>
              <a:t>Windows </a:t>
            </a:r>
            <a:r>
              <a:rPr lang="es-ES_tradnl" b="1" dirty="0" err="1" smtClean="0"/>
              <a:t>Phone</a:t>
            </a:r>
            <a:r>
              <a:rPr lang="es-ES_tradnl" b="1" dirty="0" smtClean="0"/>
              <a:t> 7.5 </a:t>
            </a:r>
            <a:r>
              <a:rPr lang="es-ES_tradnl" dirty="0" smtClean="0"/>
              <a:t>en Visual Studio 2012 usando .NET Framework 4.0 (con </a:t>
            </a:r>
            <a:r>
              <a:rPr lang="es-ES_tradnl" dirty="0" smtClean="0">
                <a:hlinkClick r:id="rId4"/>
              </a:rPr>
              <a:t>KB2468871</a:t>
            </a:r>
            <a:r>
              <a:rPr lang="es-ES_tradnl" dirty="0" smtClean="0"/>
              <a:t>), Silverlight 4 y las bibliotecas de clases portables, debemos descargar los otros métodos asincrónicos (en concreto, </a:t>
            </a:r>
            <a:r>
              <a:rPr lang="es-ES_tradnl" dirty="0" err="1" smtClean="0"/>
              <a:t>System.Net</a:t>
            </a:r>
            <a:r>
              <a:rPr lang="es-ES_tradnl" dirty="0" smtClean="0"/>
              <a:t> API) a través del paquete </a:t>
            </a:r>
            <a:r>
              <a:rPr lang="es-ES_tradnl" dirty="0" err="1" smtClean="0"/>
              <a:t>Nuget</a:t>
            </a:r>
            <a:r>
              <a:rPr lang="es-ES_tradnl" dirty="0" smtClean="0"/>
              <a:t> </a:t>
            </a:r>
            <a:r>
              <a:rPr lang="es-ES_tradnl" b="1" dirty="0" err="1" smtClean="0"/>
              <a:t>Microsoft.Bcl.Async</a:t>
            </a:r>
            <a:r>
              <a:rPr lang="es-ES_tradnl" dirty="0" smtClean="0"/>
              <a:t> y asegurarnos de que tenemos disponibles todos los archivos necesarios.</a:t>
            </a:r>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47</a:t>
            </a:fld>
            <a:endParaRPr lang="ru-RU"/>
          </a:p>
        </p:txBody>
      </p:sp>
    </p:spTree>
    <p:extLst>
      <p:ext uri="{BB962C8B-B14F-4D97-AF65-F5344CB8AC3E}">
        <p14:creationId xmlns:p14="http://schemas.microsoft.com/office/powerpoint/2010/main" val="22243885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a:t>
            </a:r>
            <a:r>
              <a:rPr lang="es-ES" dirty="0" err="1" smtClean="0"/>
              <a:t>Android</a:t>
            </a:r>
            <a:r>
              <a:rPr lang="es-ES" dirty="0" smtClean="0"/>
              <a:t>, IOS?</a:t>
            </a:r>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50</a:t>
            </a:fld>
            <a:endParaRPr lang="ru-RU"/>
          </a:p>
        </p:txBody>
      </p:sp>
    </p:spTree>
    <p:extLst>
      <p:ext uri="{BB962C8B-B14F-4D97-AF65-F5344CB8AC3E}">
        <p14:creationId xmlns:p14="http://schemas.microsoft.com/office/powerpoint/2010/main" val="118182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Si la aplicación Windows 8 está construida usando buenas prácticas siguiendo el patrón </a:t>
            </a:r>
            <a:r>
              <a:rPr lang="es-ES_tradnl" b="1" dirty="0" err="1" smtClean="0"/>
              <a:t>Model</a:t>
            </a:r>
            <a:r>
              <a:rPr lang="es-ES_tradnl" b="1" dirty="0" smtClean="0"/>
              <a:t>-View-</a:t>
            </a:r>
            <a:r>
              <a:rPr lang="es-ES_tradnl" b="1" dirty="0" err="1" smtClean="0"/>
              <a:t>ViewModel</a:t>
            </a:r>
            <a:r>
              <a:rPr lang="es-ES_tradnl" dirty="0" smtClean="0"/>
              <a:t>, tan solo deberás crear una vista nueva para Windows </a:t>
            </a:r>
            <a:r>
              <a:rPr lang="es-ES_tradnl" dirty="0" err="1" smtClean="0"/>
              <a:t>Phone</a:t>
            </a:r>
            <a:r>
              <a:rPr lang="es-ES_tradnl" dirty="0" smtClean="0"/>
              <a:t> 8 y algunos cambios menores en el modelo para adaptarlo a las </a:t>
            </a:r>
            <a:r>
              <a:rPr lang="es-ES_tradnl" dirty="0" err="1" smtClean="0"/>
              <a:t>APIs</a:t>
            </a:r>
            <a:r>
              <a:rPr lang="es-ES_tradnl" dirty="0" smtClean="0"/>
              <a:t> de Windows </a:t>
            </a:r>
            <a:r>
              <a:rPr lang="es-ES_tradnl" dirty="0" err="1" smtClean="0"/>
              <a:t>Phone</a:t>
            </a:r>
            <a:r>
              <a:rPr lang="es-ES_tradnl" dirty="0" smtClean="0"/>
              <a:t> 8.</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056522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E6C1CF0-316C-4904-A0F9-3EEDE72BDC86}" type="slidenum">
              <a:rPr lang="en-US" smtClean="0"/>
              <a:t>52</a:t>
            </a:fld>
            <a:endParaRPr lang="en-US"/>
          </a:p>
        </p:txBody>
      </p:sp>
    </p:spTree>
    <p:extLst>
      <p:ext uri="{BB962C8B-B14F-4D97-AF65-F5344CB8AC3E}">
        <p14:creationId xmlns:p14="http://schemas.microsoft.com/office/powerpoint/2010/main" val="2577543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smtClean="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5E967D-5558-4FAB-9C81-95EACAB243E6}" type="datetime1">
              <a:rPr lang="en-US" smtClean="0"/>
              <a:t>2/10/2013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738151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18</a:t>
            </a:fld>
            <a:endParaRPr lang="ru-RU"/>
          </a:p>
        </p:txBody>
      </p:sp>
    </p:spTree>
    <p:extLst>
      <p:ext uri="{BB962C8B-B14F-4D97-AF65-F5344CB8AC3E}">
        <p14:creationId xmlns:p14="http://schemas.microsoft.com/office/powerpoint/2010/main" val="3042633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E6C1CF0-316C-4904-A0F9-3EEDE72BDC86}" type="slidenum">
              <a:rPr lang="en-US" smtClean="0"/>
              <a:t>19</a:t>
            </a:fld>
            <a:endParaRPr lang="en-US"/>
          </a:p>
        </p:txBody>
      </p:sp>
    </p:spTree>
    <p:extLst>
      <p:ext uri="{BB962C8B-B14F-4D97-AF65-F5344CB8AC3E}">
        <p14:creationId xmlns:p14="http://schemas.microsoft.com/office/powerpoint/2010/main" val="3009180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E6C1CF0-316C-4904-A0F9-3EEDE72BDC86}" type="slidenum">
              <a:rPr lang="en-US" smtClean="0"/>
              <a:t>21</a:t>
            </a:fld>
            <a:endParaRPr lang="en-US"/>
          </a:p>
        </p:txBody>
      </p:sp>
    </p:spTree>
    <p:extLst>
      <p:ext uri="{BB962C8B-B14F-4D97-AF65-F5344CB8AC3E}">
        <p14:creationId xmlns:p14="http://schemas.microsoft.com/office/powerpoint/2010/main" val="2033917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E6C1CF0-316C-4904-A0F9-3EEDE72BDC86}" type="slidenum">
              <a:rPr lang="en-US" smtClean="0"/>
              <a:t>22</a:t>
            </a:fld>
            <a:endParaRPr lang="en-US"/>
          </a:p>
        </p:txBody>
      </p:sp>
    </p:spTree>
    <p:extLst>
      <p:ext uri="{BB962C8B-B14F-4D97-AF65-F5344CB8AC3E}">
        <p14:creationId xmlns:p14="http://schemas.microsoft.com/office/powerpoint/2010/main" val="2909404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aseline="0" dirty="0" smtClean="0"/>
          </a:p>
        </p:txBody>
      </p:sp>
      <p:sp>
        <p:nvSpPr>
          <p:cNvPr id="4" name="Slide Number Placeholder 3"/>
          <p:cNvSpPr>
            <a:spLocks noGrp="1"/>
          </p:cNvSpPr>
          <p:nvPr>
            <p:ph type="sldNum" sz="quarter" idx="10"/>
          </p:nvPr>
        </p:nvSpPr>
        <p:spPr/>
        <p:txBody>
          <a:bodyPr/>
          <a:lstStyle/>
          <a:p>
            <a:fld id="{3E6C1CF0-316C-4904-A0F9-3EEDE72BDC86}" type="slidenum">
              <a:rPr lang="en-US" smtClean="0"/>
              <a:t>23</a:t>
            </a:fld>
            <a:endParaRPr lang="en-US"/>
          </a:p>
        </p:txBody>
      </p:sp>
    </p:spTree>
    <p:extLst>
      <p:ext uri="{BB962C8B-B14F-4D97-AF65-F5344CB8AC3E}">
        <p14:creationId xmlns:p14="http://schemas.microsoft.com/office/powerpoint/2010/main" val="1250280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aseline="0" dirty="0" smtClean="0"/>
          </a:p>
        </p:txBody>
      </p:sp>
      <p:sp>
        <p:nvSpPr>
          <p:cNvPr id="4" name="Slide Number Placeholder 3"/>
          <p:cNvSpPr>
            <a:spLocks noGrp="1"/>
          </p:cNvSpPr>
          <p:nvPr>
            <p:ph type="sldNum" sz="quarter" idx="10"/>
          </p:nvPr>
        </p:nvSpPr>
        <p:spPr/>
        <p:txBody>
          <a:bodyPr/>
          <a:lstStyle/>
          <a:p>
            <a:fld id="{3E6C1CF0-316C-4904-A0F9-3EEDE72BDC86}" type="slidenum">
              <a:rPr lang="en-US" smtClean="0"/>
              <a:t>24</a:t>
            </a:fld>
            <a:endParaRPr lang="en-US"/>
          </a:p>
        </p:txBody>
      </p:sp>
    </p:spTree>
    <p:extLst>
      <p:ext uri="{BB962C8B-B14F-4D97-AF65-F5344CB8AC3E}">
        <p14:creationId xmlns:p14="http://schemas.microsoft.com/office/powerpoint/2010/main" val="21345172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2" name="Picture Placeholder 11"/>
          <p:cNvSpPr>
            <a:spLocks noGrp="1" noChangeAspect="1"/>
          </p:cNvSpPr>
          <p:nvPr>
            <p:ph type="pic" sz="quarter" idx="10"/>
          </p:nvPr>
        </p:nvSpPr>
        <p:spPr>
          <a:xfrm>
            <a:off x="3635896" y="287665"/>
            <a:ext cx="1674000" cy="1674000"/>
          </a:xfrm>
        </p:spPr>
        <p:txBody>
          <a:bodyPr>
            <a:normAutofit/>
          </a:bodyPr>
          <a:lstStyle>
            <a:lvl1pPr marL="0" indent="0" algn="l">
              <a:buNone/>
              <a:defRPr sz="1000" strike="noStrike">
                <a:solidFill>
                  <a:schemeClr val="bg1"/>
                </a:solidFill>
              </a:defRPr>
            </a:lvl1pPr>
          </a:lstStyle>
          <a:p>
            <a:endParaRPr lang="ru-RU" dirty="0"/>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pic>
        <p:nvPicPr>
          <p:cNvPr id="22" name="Picture 2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
        <p:nvSpPr>
          <p:cNvPr id="25" name="Text Placeholder 24"/>
          <p:cNvSpPr>
            <a:spLocks noGrp="1"/>
          </p:cNvSpPr>
          <p:nvPr>
            <p:ph type="body" sz="quarter" idx="19"/>
          </p:nvPr>
        </p:nvSpPr>
        <p:spPr>
          <a:xfrm>
            <a:off x="433924" y="4515966"/>
            <a:ext cx="6400800" cy="268288"/>
          </a:xfrm>
        </p:spPr>
        <p:txBody>
          <a:bodyPr vert="horz" lIns="91440" tIns="45720" rIns="91440" bIns="45720" rtlCol="0">
            <a:normAutofit/>
          </a:bodyPr>
          <a:lstStyle>
            <a:lvl1pPr marL="342900" indent="-342900">
              <a:buNone/>
              <a:defRPr lang="en-US" sz="1600" smtClean="0">
                <a:solidFill>
                  <a:schemeClr val="tx2"/>
                </a:solidFill>
              </a:defRPr>
            </a:lvl1pPr>
            <a:lvl2pPr marL="742950" indent="-285750">
              <a:buNone/>
              <a:defRPr lang="en-US" smtClean="0">
                <a:solidFill>
                  <a:schemeClr val="tx1">
                    <a:tint val="75000"/>
                  </a:schemeClr>
                </a:solidFill>
              </a:defRPr>
            </a:lvl2pPr>
            <a:lvl3pPr marL="1143000" indent="-228600">
              <a:buNone/>
              <a:defRPr lang="en-US" smtClean="0">
                <a:solidFill>
                  <a:schemeClr val="tx1">
                    <a:tint val="75000"/>
                  </a:schemeClr>
                </a:solidFill>
              </a:defRPr>
            </a:lvl3pPr>
            <a:lvl4pPr marL="1600200" indent="-228600">
              <a:buNone/>
              <a:defRPr lang="en-US" smtClean="0">
                <a:solidFill>
                  <a:schemeClr val="tx1">
                    <a:tint val="75000"/>
                  </a:schemeClr>
                </a:solidFill>
              </a:defRPr>
            </a:lvl4pPr>
            <a:lvl5pPr marL="2057400" indent="-228600">
              <a:buNone/>
              <a:defRPr lang="ru-RU">
                <a:solidFill>
                  <a:schemeClr val="tx1">
                    <a:tint val="75000"/>
                  </a:schemeClr>
                </a:solidFill>
              </a:defRPr>
            </a:lvl5pPr>
          </a:lstStyle>
          <a:p>
            <a:pPr marL="0" lvl="0" indent="0"/>
            <a:r>
              <a:rPr lang="en-US" smtClean="0"/>
              <a:t>Click to edit Master text styles</a:t>
            </a:r>
          </a:p>
        </p:txBody>
      </p:sp>
    </p:spTree>
    <p:extLst>
      <p:ext uri="{BB962C8B-B14F-4D97-AF65-F5344CB8AC3E}">
        <p14:creationId xmlns:p14="http://schemas.microsoft.com/office/powerpoint/2010/main" val="3277788651"/>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C879C0-AB21-4779-A6BE-2463EF6B3E2B}" type="datetimeFigureOut">
              <a:rPr lang="en-US">
                <a:solidFill>
                  <a:prstClr val="black">
                    <a:tint val="75000"/>
                  </a:prstClr>
                </a:solidFill>
              </a:rPr>
              <a:pPr/>
              <a:t>2/10/2013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ADB1019-7C3C-404B-9072-3739A807D827}" type="slidenum">
              <a:rPr lang="en-US">
                <a:solidFill>
                  <a:prstClr val="black">
                    <a:tint val="75000"/>
                  </a:prstClr>
                </a:solidFill>
              </a:rPr>
              <a:pPr/>
              <a:t>‹Nº›</a:t>
            </a:fld>
            <a:endParaRPr lang="en-US">
              <a:solidFill>
                <a:prstClr val="black">
                  <a:tint val="75000"/>
                </a:prstClr>
              </a:solidFill>
            </a:endParaRPr>
          </a:p>
        </p:txBody>
      </p:sp>
      <p:pic>
        <p:nvPicPr>
          <p:cNvPr id="5"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6"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807396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235843" y="2235543"/>
            <a:ext cx="4706231" cy="672414"/>
          </a:xfrm>
        </p:spPr>
        <p:txBody>
          <a:bodyPr wrap="square" lIns="134453" tIns="107563" rIns="134453" bIns="107563" anchor="ctr">
            <a:noAutofit/>
          </a:bodyPr>
          <a:lstStyle>
            <a:lvl1pPr>
              <a:lnSpc>
                <a:spcPct val="95000"/>
              </a:lnSpc>
              <a:spcBef>
                <a:spcPts val="0"/>
              </a:spcBef>
              <a:spcAft>
                <a:spcPts val="1200"/>
              </a:spcAft>
              <a:defRPr lang="en-US" sz="2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600"/>
              </a:spcBef>
              <a:defRPr sz="1400">
                <a:solidFill>
                  <a:srgbClr val="FFFFFF"/>
                </a:solidFill>
              </a:defRPr>
            </a:lvl2pPr>
            <a:lvl3pPr>
              <a:lnSpc>
                <a:spcPct val="100000"/>
              </a:lnSpc>
              <a:spcBef>
                <a:spcPts val="600"/>
              </a:spcBef>
              <a:defRPr sz="1400">
                <a:solidFill>
                  <a:srgbClr val="FFFFFF"/>
                </a:solidFill>
              </a:defRPr>
            </a:lvl3pPr>
            <a:lvl4pPr>
              <a:lnSpc>
                <a:spcPct val="100000"/>
              </a:lnSpc>
              <a:spcBef>
                <a:spcPts val="600"/>
              </a:spcBef>
              <a:defRPr sz="1400">
                <a:solidFill>
                  <a:srgbClr val="FFFFFF"/>
                </a:solidFill>
              </a:defRPr>
            </a:lvl4pPr>
            <a:lvl5pPr>
              <a:lnSpc>
                <a:spcPct val="100000"/>
              </a:lnSpc>
              <a:spcBef>
                <a:spcPts val="600"/>
              </a:spcBef>
              <a:defRPr sz="1400">
                <a:solidFill>
                  <a:srgbClr val="FFFFFF"/>
                </a:solidFill>
              </a:defRPr>
            </a:lvl5pPr>
          </a:lstStyle>
          <a:p>
            <a:pPr marL="0" lvl="0" indent="0" algn="l" defTabSz="672095"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01929" y="896080"/>
            <a:ext cx="3361593" cy="335134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10" tIns="0" rIns="182810" bIns="0" numCol="1" anchor="ctr" anchorCtr="0" compatLnSpc="1">
            <a:prstTxWarp prst="textNoShape">
              <a:avLst/>
            </a:prstTxWarp>
            <a:noAutofit/>
          </a:bodyPr>
          <a:lstStyle>
            <a:lvl1pPr>
              <a:lnSpc>
                <a:spcPct val="95000"/>
              </a:lnSpc>
              <a:defRPr lang="en-US" sz="32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49"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5"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6"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280499213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12" name="Date Placeholder 11"/>
          <p:cNvSpPr>
            <a:spLocks noGrp="1"/>
          </p:cNvSpPr>
          <p:nvPr>
            <p:ph type="dt" sz="half" idx="18"/>
          </p:nvPr>
        </p:nvSpPr>
        <p:spPr/>
        <p:txBody>
          <a:bodyPr/>
          <a:lstStyle/>
          <a:p>
            <a:fld id="{EA11D8F8-949A-4CAC-AC7F-13C501155253}" type="datetime1">
              <a:rPr lang="en-US" smtClean="0"/>
              <a:t>2/10/2013</a:t>
            </a:fld>
            <a:endParaRPr lang="en-US" dirty="0"/>
          </a:p>
        </p:txBody>
      </p:sp>
      <p:sp>
        <p:nvSpPr>
          <p:cNvPr id="17" name="Footer Placeholder 16"/>
          <p:cNvSpPr>
            <a:spLocks noGrp="1"/>
          </p:cNvSpPr>
          <p:nvPr>
            <p:ph type="ftr" sz="quarter" idx="19"/>
          </p:nvPr>
        </p:nvSpPr>
        <p:spPr/>
        <p:txBody>
          <a:bodyPr/>
          <a:lstStyle/>
          <a:p>
            <a:r>
              <a:rPr lang="en-US" smtClean="0"/>
              <a:t>Microsoft confidential</a:t>
            </a:r>
            <a:endParaRPr lang="en-US" dirty="0"/>
          </a:p>
        </p:txBody>
      </p:sp>
      <p:sp>
        <p:nvSpPr>
          <p:cNvPr id="18" name="Slide Number Placeholder 17"/>
          <p:cNvSpPr>
            <a:spLocks noGrp="1"/>
          </p:cNvSpPr>
          <p:nvPr>
            <p:ph type="sldNum" sz="quarter" idx="20"/>
          </p:nvPr>
        </p:nvSpPr>
        <p:spPr/>
        <p:txBody>
          <a:bodyPr/>
          <a:lstStyle/>
          <a:p>
            <a:fld id="{B6F15528-21DE-4FAA-801E-634DDDAF4B2B}" type="slidenum">
              <a:rPr lang="en-US" smtClean="0"/>
              <a:pPr/>
              <a:t>‹Nº›</a:t>
            </a:fld>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accent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ext Placeholder 21"/>
          <p:cNvSpPr>
            <a:spLocks noGrp="1"/>
          </p:cNvSpPr>
          <p:nvPr>
            <p:ph type="body" sz="quarter" idx="23" hasCustomPrompt="1"/>
          </p:nvPr>
        </p:nvSpPr>
        <p:spPr>
          <a:xfrm>
            <a:off x="4054475" y="1744663"/>
            <a:ext cx="4632325"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0"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397450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ree Columns With Graphics">
    <p:spTree>
      <p:nvGrpSpPr>
        <p:cNvPr id="1" name=""/>
        <p:cNvGrpSpPr/>
        <p:nvPr/>
      </p:nvGrpSpPr>
      <p:grpSpPr>
        <a:xfrm>
          <a:off x="0" y="0"/>
          <a:ext cx="0" cy="0"/>
          <a:chOff x="0" y="0"/>
          <a:chExt cx="0" cy="0"/>
        </a:xfrm>
      </p:grpSpPr>
      <p:sp>
        <p:nvSpPr>
          <p:cNvPr id="22" name="Text Placeholder 13"/>
          <p:cNvSpPr>
            <a:spLocks noGrp="1"/>
          </p:cNvSpPr>
          <p:nvPr>
            <p:ph type="body" sz="quarter" idx="21"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0" name="Date Placeholder 19"/>
          <p:cNvSpPr>
            <a:spLocks noGrp="1"/>
          </p:cNvSpPr>
          <p:nvPr>
            <p:ph type="dt" sz="half" idx="22"/>
          </p:nvPr>
        </p:nvSpPr>
        <p:spPr/>
        <p:txBody>
          <a:bodyPr/>
          <a:lstStyle/>
          <a:p>
            <a:fld id="{119AA97A-F775-4FF6-9353-771770504224}" type="datetime1">
              <a:rPr lang="en-US" smtClean="0"/>
              <a:t>2/10/2013</a:t>
            </a:fld>
            <a:endParaRPr lang="en-US" dirty="0"/>
          </a:p>
        </p:txBody>
      </p:sp>
      <p:sp>
        <p:nvSpPr>
          <p:cNvPr id="23" name="Footer Placeholder 22"/>
          <p:cNvSpPr>
            <a:spLocks noGrp="1"/>
          </p:cNvSpPr>
          <p:nvPr>
            <p:ph type="ftr" sz="quarter" idx="23"/>
          </p:nvPr>
        </p:nvSpPr>
        <p:spPr/>
        <p:txBody>
          <a:bodyPr/>
          <a:lstStyle/>
          <a:p>
            <a:r>
              <a:rPr lang="en-US" smtClean="0"/>
              <a:t>Microsoft confidential</a:t>
            </a:r>
            <a:endParaRPr lang="en-US" dirty="0"/>
          </a:p>
        </p:txBody>
      </p:sp>
      <p:sp>
        <p:nvSpPr>
          <p:cNvPr id="24" name="Slide Number Placeholder 23"/>
          <p:cNvSpPr>
            <a:spLocks noGrp="1"/>
          </p:cNvSpPr>
          <p:nvPr>
            <p:ph type="sldNum" sz="quarter" idx="24"/>
          </p:nvPr>
        </p:nvSpPr>
        <p:spPr/>
        <p:txBody>
          <a:bodyPr/>
          <a:lstStyle/>
          <a:p>
            <a:fld id="{B6F15528-21DE-4FAA-801E-634DDDAF4B2B}" type="slidenum">
              <a:rPr lang="en-US" smtClean="0"/>
              <a:pPr/>
              <a:t>‹Nº›</a:t>
            </a:fld>
            <a:endParaRPr lang="en-US" dirty="0"/>
          </a:p>
        </p:txBody>
      </p:sp>
      <p:sp>
        <p:nvSpPr>
          <p:cNvPr id="25" name="Title 2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7" name="Content Placeholder 9"/>
          <p:cNvSpPr>
            <a:spLocks noGrp="1"/>
          </p:cNvSpPr>
          <p:nvPr>
            <p:ph sz="quarter" idx="18" hasCustomPrompt="1"/>
          </p:nvPr>
        </p:nvSpPr>
        <p:spPr>
          <a:xfrm>
            <a:off x="457200"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8" name="Content Placeholder 9"/>
          <p:cNvSpPr>
            <a:spLocks noGrp="1"/>
          </p:cNvSpPr>
          <p:nvPr>
            <p:ph sz="quarter" idx="25" hasCustomPrompt="1"/>
          </p:nvPr>
        </p:nvSpPr>
        <p:spPr>
          <a:xfrm>
            <a:off x="2850357"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9" name="Content Placeholder 9"/>
          <p:cNvSpPr>
            <a:spLocks noGrp="1"/>
          </p:cNvSpPr>
          <p:nvPr>
            <p:ph sz="quarter" idx="26" hasCustomPrompt="1"/>
          </p:nvPr>
        </p:nvSpPr>
        <p:spPr>
          <a:xfrm>
            <a:off x="5243513"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36" name="Text Placeholder 24"/>
          <p:cNvSpPr>
            <a:spLocks noGrp="1"/>
          </p:cNvSpPr>
          <p:nvPr>
            <p:ph type="body" sz="quarter" idx="27" hasCustomPrompt="1"/>
          </p:nvPr>
        </p:nvSpPr>
        <p:spPr>
          <a:xfrm>
            <a:off x="457200"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28" hasCustomPrompt="1"/>
          </p:nvPr>
        </p:nvSpPr>
        <p:spPr>
          <a:xfrm>
            <a:off x="457201"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Text Placeholder 24"/>
          <p:cNvSpPr>
            <a:spLocks noGrp="1"/>
          </p:cNvSpPr>
          <p:nvPr>
            <p:ph type="body" sz="quarter" idx="29" hasCustomPrompt="1"/>
          </p:nvPr>
        </p:nvSpPr>
        <p:spPr>
          <a:xfrm>
            <a:off x="2850357"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9" name="Text Placeholder 21"/>
          <p:cNvSpPr>
            <a:spLocks noGrp="1"/>
          </p:cNvSpPr>
          <p:nvPr>
            <p:ph type="body" sz="quarter" idx="30" hasCustomPrompt="1"/>
          </p:nvPr>
        </p:nvSpPr>
        <p:spPr>
          <a:xfrm>
            <a:off x="2850357"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Text Placeholder 24"/>
          <p:cNvSpPr>
            <a:spLocks noGrp="1"/>
          </p:cNvSpPr>
          <p:nvPr>
            <p:ph type="body" sz="quarter" idx="31" hasCustomPrompt="1"/>
          </p:nvPr>
        </p:nvSpPr>
        <p:spPr>
          <a:xfrm>
            <a:off x="5243513"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41" name="Text Placeholder 21"/>
          <p:cNvSpPr>
            <a:spLocks noGrp="1"/>
          </p:cNvSpPr>
          <p:nvPr>
            <p:ph type="body" sz="quarter" idx="32" hasCustomPrompt="1"/>
          </p:nvPr>
        </p:nvSpPr>
        <p:spPr>
          <a:xfrm>
            <a:off x="5243513"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6"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7"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39183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2755900"/>
          </a:xfrm>
        </p:spPr>
        <p:txBody>
          <a:bodyPr/>
          <a:lstStyle>
            <a:lvl2pPr marL="574675" indent="-114300">
              <a:defRPr/>
            </a:lvl2pPr>
            <a:lvl3pPr marL="1028700" indent="-114300">
              <a:defRPr/>
            </a:lvl3pPr>
            <a:lvl4pPr marL="1489075" indent="-114300">
              <a:defRPr/>
            </a:lvl4pPr>
            <a:lvl5pPr marL="194310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p:txBody>
          <a:bodyPr/>
          <a:lstStyle/>
          <a:p>
            <a:fld id="{6DD3B76A-C5DE-4B9A-BEAE-BBF0DC17AAA8}" type="datetime1">
              <a:rPr lang="en-US" smtClean="0"/>
              <a:t>2/10/2013</a:t>
            </a:fld>
            <a:endParaRPr lang="en-US" dirty="0"/>
          </a:p>
        </p:txBody>
      </p:sp>
      <p:sp>
        <p:nvSpPr>
          <p:cNvPr id="14" name="Footer Placeholder 13"/>
          <p:cNvSpPr>
            <a:spLocks noGrp="1"/>
          </p:cNvSpPr>
          <p:nvPr>
            <p:ph type="ftr" sz="quarter" idx="19"/>
          </p:nvPr>
        </p:nvSpPr>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p:txBody>
          <a:bodyPr/>
          <a:lstStyle/>
          <a:p>
            <a:fld id="{B6F15528-21DE-4FAA-801E-634DDDAF4B2B}" type="slidenum">
              <a:rPr lang="en-US" smtClean="0"/>
              <a:pPr/>
              <a:t>‹Nº›</a:t>
            </a:fld>
            <a:endParaRPr lang="en-US" dirty="0"/>
          </a:p>
        </p:txBody>
      </p:sp>
      <p:pic>
        <p:nvPicPr>
          <p:cNvPr id="8"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9"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25177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4"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269471456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3" y="2"/>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4978217" y="2394780"/>
            <a:ext cx="3799072"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862111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57049"/>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3375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6"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1652682997"/>
      </p:ext>
    </p:extLst>
  </p:cSld>
  <p:clrMapOvr>
    <a:masterClrMapping/>
  </p:clrMapOvr>
  <p:transition spd="slow">
    <p:push/>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pic>
        <p:nvPicPr>
          <p:cNvPr id="4"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5"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12519939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7" y="1428750"/>
            <a:ext cx="8363937" cy="158120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5"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342643614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Slide">
    <p:spTree>
      <p:nvGrpSpPr>
        <p:cNvPr id="1" name=""/>
        <p:cNvGrpSpPr/>
        <p:nvPr/>
      </p:nvGrpSpPr>
      <p:grpSpPr>
        <a:xfrm>
          <a:off x="0" y="0"/>
          <a:ext cx="0" cy="0"/>
          <a:chOff x="0" y="0"/>
          <a:chExt cx="0" cy="0"/>
        </a:xfrm>
      </p:grpSpPr>
      <p:sp>
        <p:nvSpPr>
          <p:cNvPr id="19" name="Picture Placeholder 11"/>
          <p:cNvSpPr>
            <a:spLocks noGrp="1" noChangeAspect="1"/>
          </p:cNvSpPr>
          <p:nvPr>
            <p:ph type="pic" sz="quarter" idx="16"/>
          </p:nvPr>
        </p:nvSpPr>
        <p:spPr>
          <a:xfrm>
            <a:off x="7395094" y="2597600"/>
            <a:ext cx="1368000" cy="1368000"/>
          </a:xfrm>
        </p:spPr>
        <p:txBody>
          <a:bodyPr>
            <a:normAutofit/>
          </a:bodyPr>
          <a:lstStyle>
            <a:lvl1pPr marL="0" indent="0" algn="l">
              <a:buNone/>
              <a:defRPr sz="1000">
                <a:solidFill>
                  <a:schemeClr val="bg1"/>
                </a:solidFill>
              </a:defRPr>
            </a:lvl1pPr>
          </a:lstStyle>
          <a:p>
            <a:endParaRPr lang="ru-RU" dirty="0"/>
          </a:p>
        </p:txBody>
      </p:sp>
      <p:pic>
        <p:nvPicPr>
          <p:cNvPr id="22" name="Picture 2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
        <p:nvSpPr>
          <p:cNvPr id="27" name="Picture Placeholder 11"/>
          <p:cNvSpPr>
            <a:spLocks noGrp="1" noChangeAspect="1"/>
          </p:cNvSpPr>
          <p:nvPr>
            <p:ph type="pic" sz="quarter" idx="19"/>
          </p:nvPr>
        </p:nvSpPr>
        <p:spPr>
          <a:xfrm>
            <a:off x="3005807"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28" name="Picture Placeholder 11"/>
          <p:cNvSpPr>
            <a:spLocks noGrp="1" noChangeAspect="1"/>
          </p:cNvSpPr>
          <p:nvPr>
            <p:ph type="pic" sz="quarter" idx="20"/>
          </p:nvPr>
        </p:nvSpPr>
        <p:spPr>
          <a:xfrm>
            <a:off x="3005807" y="2597600"/>
            <a:ext cx="1368000" cy="1368000"/>
          </a:xfrm>
        </p:spPr>
        <p:txBody>
          <a:bodyPr>
            <a:normAutofit/>
          </a:bodyPr>
          <a:lstStyle>
            <a:lvl1pPr marL="0" indent="0" algn="l">
              <a:buNone/>
              <a:defRPr sz="1000">
                <a:solidFill>
                  <a:schemeClr val="bg1"/>
                </a:solidFill>
              </a:defRPr>
            </a:lvl1pPr>
          </a:lstStyle>
          <a:p>
            <a:endParaRPr lang="ru-RU" dirty="0"/>
          </a:p>
        </p:txBody>
      </p:sp>
      <p:sp>
        <p:nvSpPr>
          <p:cNvPr id="29" name="Picture Placeholder 11"/>
          <p:cNvSpPr>
            <a:spLocks noGrp="1" noChangeAspect="1"/>
          </p:cNvSpPr>
          <p:nvPr>
            <p:ph type="pic" sz="quarter" idx="21"/>
          </p:nvPr>
        </p:nvSpPr>
        <p:spPr>
          <a:xfrm>
            <a:off x="4465932"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0" name="Picture Placeholder 11"/>
          <p:cNvSpPr>
            <a:spLocks noGrp="1" noChangeAspect="1"/>
          </p:cNvSpPr>
          <p:nvPr>
            <p:ph type="pic" sz="quarter" idx="22"/>
          </p:nvPr>
        </p:nvSpPr>
        <p:spPr>
          <a:xfrm>
            <a:off x="4465932" y="2597600"/>
            <a:ext cx="1368000" cy="1368000"/>
          </a:xfrm>
        </p:spPr>
        <p:txBody>
          <a:bodyPr>
            <a:normAutofit/>
          </a:bodyPr>
          <a:lstStyle>
            <a:lvl1pPr marL="0" indent="0" algn="l">
              <a:buNone/>
              <a:defRPr sz="1000">
                <a:solidFill>
                  <a:schemeClr val="bg1"/>
                </a:solidFill>
              </a:defRPr>
            </a:lvl1pPr>
          </a:lstStyle>
          <a:p>
            <a:endParaRPr lang="ru-RU" dirty="0"/>
          </a:p>
        </p:txBody>
      </p:sp>
      <p:sp>
        <p:nvSpPr>
          <p:cNvPr id="31" name="Picture Placeholder 11"/>
          <p:cNvSpPr>
            <a:spLocks noGrp="1" noChangeAspect="1"/>
          </p:cNvSpPr>
          <p:nvPr>
            <p:ph type="pic" sz="quarter" idx="23"/>
          </p:nvPr>
        </p:nvSpPr>
        <p:spPr>
          <a:xfrm>
            <a:off x="5934210"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2" name="Picture Placeholder 11"/>
          <p:cNvSpPr>
            <a:spLocks noGrp="1" noChangeAspect="1"/>
          </p:cNvSpPr>
          <p:nvPr>
            <p:ph type="pic" sz="quarter" idx="24"/>
          </p:nvPr>
        </p:nvSpPr>
        <p:spPr>
          <a:xfrm>
            <a:off x="7395094"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3" name="Picture Placeholder 11"/>
          <p:cNvSpPr>
            <a:spLocks noGrp="1" noChangeAspect="1"/>
          </p:cNvSpPr>
          <p:nvPr>
            <p:ph type="pic" sz="quarter" idx="25"/>
          </p:nvPr>
        </p:nvSpPr>
        <p:spPr>
          <a:xfrm>
            <a:off x="5934210" y="2597600"/>
            <a:ext cx="1368000" cy="1368000"/>
          </a:xfrm>
        </p:spPr>
        <p:txBody>
          <a:bodyPr>
            <a:normAutofit/>
          </a:bodyPr>
          <a:lstStyle>
            <a:lvl1pPr marL="0" indent="0" algn="l">
              <a:buNone/>
              <a:defRPr sz="1000">
                <a:solidFill>
                  <a:schemeClr val="bg1"/>
                </a:solidFill>
              </a:defRPr>
            </a:lvl1pPr>
          </a:lstStyle>
          <a:p>
            <a:endParaRPr lang="ru-RU" dirty="0"/>
          </a:p>
        </p:txBody>
      </p:sp>
      <p:pic>
        <p:nvPicPr>
          <p:cNvPr id="15" name="Picture 14">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
        <p:nvSpPr>
          <p:cNvPr id="20" name="Title 1"/>
          <p:cNvSpPr>
            <a:spLocks noGrp="1"/>
          </p:cNvSpPr>
          <p:nvPr>
            <p:ph type="ctrTitle"/>
          </p:nvPr>
        </p:nvSpPr>
        <p:spPr>
          <a:xfrm>
            <a:off x="208771" y="304069"/>
            <a:ext cx="8565577"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21" name="Text Placeholder 5"/>
          <p:cNvSpPr>
            <a:spLocks noGrp="1"/>
          </p:cNvSpPr>
          <p:nvPr>
            <p:ph type="body" sz="quarter" idx="26"/>
          </p:nvPr>
        </p:nvSpPr>
        <p:spPr>
          <a:xfrm>
            <a:off x="211014" y="1139124"/>
            <a:ext cx="2704801" cy="2834999"/>
          </a:xfrm>
        </p:spPr>
        <p:txBody>
          <a:bodyPr/>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18" name="Picture Placeholder 11"/>
          <p:cNvSpPr>
            <a:spLocks noGrp="1" noChangeAspect="1"/>
          </p:cNvSpPr>
          <p:nvPr>
            <p:ph type="pic" sz="quarter" idx="27"/>
          </p:nvPr>
        </p:nvSpPr>
        <p:spPr>
          <a:xfrm>
            <a:off x="1547664" y="1131734"/>
            <a:ext cx="1368000" cy="1368000"/>
          </a:xfrm>
        </p:spPr>
        <p:txBody>
          <a:bodyPr>
            <a:normAutofit/>
          </a:bodyPr>
          <a:lstStyle>
            <a:lvl1pPr marL="0" indent="0" algn="l">
              <a:buNone/>
              <a:defRPr sz="1000">
                <a:solidFill>
                  <a:schemeClr val="bg1"/>
                </a:solidFill>
              </a:defRPr>
            </a:lvl1pPr>
          </a:lstStyle>
          <a:p>
            <a:endParaRPr lang="ru-RU" dirty="0"/>
          </a:p>
        </p:txBody>
      </p:sp>
    </p:spTree>
    <p:extLst>
      <p:ext uri="{BB962C8B-B14F-4D97-AF65-F5344CB8AC3E}">
        <p14:creationId xmlns:p14="http://schemas.microsoft.com/office/powerpoint/2010/main" val="1424451519"/>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7" name="Picture Placeholder 11"/>
          <p:cNvSpPr>
            <a:spLocks noGrp="1" noChangeAspect="1"/>
          </p:cNvSpPr>
          <p:nvPr>
            <p:ph type="pic" sz="quarter" idx="19"/>
          </p:nvPr>
        </p:nvSpPr>
        <p:spPr>
          <a:xfrm>
            <a:off x="316212" y="1491629"/>
            <a:ext cx="2088000" cy="2088000"/>
          </a:xfrm>
        </p:spPr>
        <p:txBody>
          <a:bodyPr>
            <a:normAutofit/>
          </a:bodyPr>
          <a:lstStyle>
            <a:lvl1pPr marL="0" indent="0" algn="l">
              <a:buNone/>
              <a:defRPr sz="1000">
                <a:solidFill>
                  <a:schemeClr val="bg1"/>
                </a:solidFill>
              </a:defRPr>
            </a:lvl1pPr>
          </a:lstStyle>
          <a:p>
            <a:endParaRPr lang="ru-RU" dirty="0"/>
          </a:p>
        </p:txBody>
      </p:sp>
      <p:sp>
        <p:nvSpPr>
          <p:cNvPr id="29" name="Picture Placeholder 11"/>
          <p:cNvSpPr>
            <a:spLocks noGrp="1" noChangeAspect="1"/>
          </p:cNvSpPr>
          <p:nvPr>
            <p:ph type="pic" sz="quarter" idx="21"/>
          </p:nvPr>
        </p:nvSpPr>
        <p:spPr>
          <a:xfrm>
            <a:off x="2555776" y="1491630"/>
            <a:ext cx="3528392" cy="2088232"/>
          </a:xfrm>
        </p:spPr>
        <p:txBody>
          <a:bodyPr>
            <a:normAutofit/>
          </a:bodyPr>
          <a:lstStyle>
            <a:lvl1pPr marL="0" indent="0" algn="l">
              <a:buNone/>
              <a:defRPr sz="1000">
                <a:solidFill>
                  <a:schemeClr val="bg1"/>
                </a:solidFill>
              </a:defRPr>
            </a:lvl1pPr>
          </a:lstStyle>
          <a:p>
            <a:endParaRPr lang="ru-RU" dirty="0"/>
          </a:p>
        </p:txBody>
      </p:sp>
      <p:sp>
        <p:nvSpPr>
          <p:cNvPr id="31" name="Picture Placeholder 11"/>
          <p:cNvSpPr>
            <a:spLocks noGrp="1" noChangeAspect="1"/>
          </p:cNvSpPr>
          <p:nvPr>
            <p:ph type="pic" sz="quarter" idx="23"/>
          </p:nvPr>
        </p:nvSpPr>
        <p:spPr>
          <a:xfrm>
            <a:off x="6228184" y="1491630"/>
            <a:ext cx="2619232" cy="2088232"/>
          </a:xfrm>
        </p:spPr>
        <p:txBody>
          <a:bodyPr>
            <a:normAutofit/>
          </a:bodyPr>
          <a:lstStyle>
            <a:lvl1pPr marL="0" indent="0" algn="l">
              <a:buNone/>
              <a:defRPr sz="1000">
                <a:solidFill>
                  <a:schemeClr val="bg1"/>
                </a:solidFill>
              </a:defRPr>
            </a:lvl1pPr>
          </a:lstStyle>
          <a:p>
            <a:endParaRPr lang="ru-RU" dirty="0"/>
          </a:p>
        </p:txBody>
      </p:sp>
      <p:sp>
        <p:nvSpPr>
          <p:cNvPr id="13" name="Title 1"/>
          <p:cNvSpPr>
            <a:spLocks noGrp="1"/>
          </p:cNvSpPr>
          <p:nvPr>
            <p:ph type="ctrTitle"/>
          </p:nvPr>
        </p:nvSpPr>
        <p:spPr>
          <a:xfrm>
            <a:off x="208772" y="304069"/>
            <a:ext cx="866285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pic>
        <p:nvPicPr>
          <p:cNvPr id="18" name="Picture 17">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9" name="Picture 18">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3469353631"/>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3007593"/>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791953414"/>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2935585"/>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Picture Placeholder 3"/>
          <p:cNvSpPr>
            <a:spLocks noGrp="1"/>
          </p:cNvSpPr>
          <p:nvPr>
            <p:ph type="pic" sz="quarter" idx="21"/>
          </p:nvPr>
        </p:nvSpPr>
        <p:spPr>
          <a:xfrm>
            <a:off x="296584" y="1203325"/>
            <a:ext cx="3411320" cy="2808585"/>
          </a:xfrm>
        </p:spPr>
        <p:txBody>
          <a:bodyPr/>
          <a:lstStyle>
            <a:lvl1pPr marL="0" indent="0">
              <a:buNone/>
              <a:defRPr>
                <a:solidFill>
                  <a:schemeClr val="bg1"/>
                </a:solidFill>
              </a:defRPr>
            </a:lvl1pPr>
          </a:lstStyle>
          <a:p>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340013513"/>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Video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2" y="304069"/>
            <a:ext cx="863864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6012200" y="1076325"/>
            <a:ext cx="2835216" cy="2935585"/>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Media Placeholder 4"/>
          <p:cNvSpPr>
            <a:spLocks noGrp="1"/>
          </p:cNvSpPr>
          <p:nvPr>
            <p:ph type="media" sz="quarter" idx="21"/>
          </p:nvPr>
        </p:nvSpPr>
        <p:spPr>
          <a:xfrm>
            <a:off x="395288" y="1131888"/>
            <a:ext cx="4895850" cy="2663825"/>
          </a:xfrm>
        </p:spPr>
        <p:txBody>
          <a:bodyPr/>
          <a:lstStyle>
            <a:lvl1pPr marL="0" indent="0">
              <a:buNone/>
              <a:defRPr>
                <a:solidFill>
                  <a:schemeClr val="bg1"/>
                </a:solidFill>
              </a:defRPr>
            </a:lvl1pPr>
          </a:lstStyle>
          <a:p>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415649323"/>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2" y="304069"/>
            <a:ext cx="867582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337266079"/>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pic>
        <p:nvPicPr>
          <p:cNvPr id="15" name="Picture 14">
            <a:hlinkClick r:id="" action="ppaction://hlinkshowjump?jump=endshow"/>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900000" flipH="1">
            <a:off x="8487416" y="4499373"/>
            <a:ext cx="360000" cy="360000"/>
          </a:xfrm>
          <a:prstGeom prst="rect">
            <a:avLst/>
          </a:prstGeom>
        </p:spPr>
      </p:pic>
      <p:pic>
        <p:nvPicPr>
          <p:cNvPr id="23" name="Picture 22">
            <a:hlinkClick r:id="" action="ppaction://hlinkshowjump?jump=firstslide"/>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344" y="4499373"/>
            <a:ext cx="360000" cy="360000"/>
          </a:xfrm>
          <a:prstGeom prst="rect">
            <a:avLst/>
          </a:prstGeom>
        </p:spPr>
      </p:pic>
    </p:spTree>
    <p:extLst>
      <p:ext uri="{BB962C8B-B14F-4D97-AF65-F5344CB8AC3E}">
        <p14:creationId xmlns:p14="http://schemas.microsoft.com/office/powerpoint/2010/main" val="472412620"/>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pic>
        <p:nvPicPr>
          <p:cNvPr id="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4"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257565876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8EA667C-B123-4C9D-8392-E4DAC4F69B68}" type="datetimeFigureOut">
              <a:rPr lang="ru-RU" smtClean="0"/>
              <a:t>10.02.2013</a:t>
            </a:fld>
            <a:endParaRPr lang="ru-RU"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4C80674-0C3A-461C-8E60-67A8CCC5BB66}" type="slidenum">
              <a:rPr lang="ru-RU" smtClean="0"/>
              <a:t>‹Nº›</a:t>
            </a:fld>
            <a:endParaRPr lang="ru-RU" dirty="0"/>
          </a:p>
        </p:txBody>
      </p:sp>
    </p:spTree>
    <p:extLst>
      <p:ext uri="{BB962C8B-B14F-4D97-AF65-F5344CB8AC3E}">
        <p14:creationId xmlns:p14="http://schemas.microsoft.com/office/powerpoint/2010/main" val="177969521"/>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9" r:id="rId9"/>
    <p:sldLayoutId id="2147483670" r:id="rId10"/>
    <p:sldLayoutId id="2147483675" r:id="rId11"/>
    <p:sldLayoutId id="2147483683" r:id="rId12"/>
    <p:sldLayoutId id="2147483684" r:id="rId13"/>
    <p:sldLayoutId id="2147483685" r:id="rId14"/>
    <p:sldLayoutId id="2147483687" r:id="rId15"/>
    <p:sldLayoutId id="2147483688" r:id="rId16"/>
    <p:sldLayoutId id="2147483689" r:id="rId17"/>
    <p:sldLayoutId id="2147483690" r:id="rId18"/>
    <p:sldLayoutId id="2147483691" r:id="rId19"/>
  </p:sldLayoutIdLst>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Downloads/WP8_60_Manifesto.wmv" TargetMode="Externa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hyperlink" Target="../Downloads/WP8_60_Manifesto.wmv" TargetMode="Externa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hyperlink" Target="../Downloads/WP8_60_Manifesto.wmv" TargetMode="Externa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Downloads/WP8_60_Manifesto.wmv" TargetMode="Externa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hyperlink" Target="../Downloads/WP8_60_Manifesto.wmv" TargetMode="Externa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hyperlink" Target="../Downloads/WP8_60_Manifesto.wmv" TargetMode="Externa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hyperlink" Target="../Downloads/WP8_60_Manifesto.wmv" TargetMode="Externa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hyperlink" Target="../Downloads/WP8_60_Manifesto.wmv"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hyperlink" Target="../Downloads/WP8_60_Manifesto.wmv" TargetMode="External"/><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60"/>
          <p:cNvSpPr>
            <a:spLocks noGrp="1"/>
          </p:cNvSpPr>
          <p:nvPr>
            <p:ph type="ctrTitle"/>
          </p:nvPr>
        </p:nvSpPr>
        <p:spPr>
          <a:xfrm>
            <a:off x="433924" y="2139702"/>
            <a:ext cx="7772400" cy="1656185"/>
          </a:xfrm>
        </p:spPr>
        <p:txBody>
          <a:bodyPr>
            <a:noAutofit/>
          </a:bodyPr>
          <a:lstStyle/>
          <a:p>
            <a:r>
              <a:rPr lang="en-US" dirty="0" smtClean="0"/>
              <a:t>Los “</a:t>
            </a:r>
            <a:r>
              <a:rPr lang="en-US" dirty="0" err="1" smtClean="0"/>
              <a:t>Pelochos</a:t>
            </a:r>
            <a:r>
              <a:rPr lang="en-US" dirty="0" smtClean="0"/>
              <a:t>” </a:t>
            </a:r>
            <a:r>
              <a:rPr lang="en-US" dirty="0" err="1" smtClean="0"/>
              <a:t>contraatacan</a:t>
            </a:r>
            <a:r>
              <a:rPr lang="en-US" dirty="0" smtClean="0"/>
              <a:t>.</a:t>
            </a:r>
            <a:br>
              <a:rPr lang="en-US" dirty="0" smtClean="0"/>
            </a:br>
            <a:r>
              <a:rPr lang="en-US" sz="2000" dirty="0" smtClean="0">
                <a:solidFill>
                  <a:schemeClr val="accent2">
                    <a:lumMod val="50000"/>
                  </a:schemeClr>
                </a:solidFill>
              </a:rPr>
              <a:t>T </a:t>
            </a:r>
            <a:r>
              <a:rPr lang="en-US" sz="2000" dirty="0" err="1" smtClean="0">
                <a:solidFill>
                  <a:schemeClr val="accent2">
                    <a:lumMod val="50000"/>
                  </a:schemeClr>
                </a:solidFill>
              </a:rPr>
              <a:t>écnicas</a:t>
            </a:r>
            <a:r>
              <a:rPr lang="en-US" sz="2000" dirty="0" smtClean="0">
                <a:solidFill>
                  <a:schemeClr val="accent2">
                    <a:lumMod val="50000"/>
                  </a:schemeClr>
                </a:solidFill>
              </a:rPr>
              <a:t> </a:t>
            </a:r>
            <a:r>
              <a:rPr lang="en-US" sz="2000" dirty="0" err="1" smtClean="0">
                <a:solidFill>
                  <a:schemeClr val="accent2">
                    <a:lumMod val="50000"/>
                  </a:schemeClr>
                </a:solidFill>
              </a:rPr>
              <a:t>compartir</a:t>
            </a:r>
            <a:r>
              <a:rPr lang="en-US" sz="2000" dirty="0" smtClean="0">
                <a:solidFill>
                  <a:schemeClr val="accent2">
                    <a:lumMod val="50000"/>
                  </a:schemeClr>
                </a:solidFill>
              </a:rPr>
              <a:t> </a:t>
            </a:r>
            <a:r>
              <a:rPr lang="en-US" sz="2000" dirty="0" err="1" smtClean="0">
                <a:solidFill>
                  <a:schemeClr val="accent2">
                    <a:lumMod val="50000"/>
                  </a:schemeClr>
                </a:solidFill>
              </a:rPr>
              <a:t>código</a:t>
            </a:r>
            <a:r>
              <a:rPr lang="en-US" sz="2000" dirty="0" smtClean="0">
                <a:solidFill>
                  <a:schemeClr val="accent2">
                    <a:lumMod val="50000"/>
                  </a:schemeClr>
                </a:solidFill>
              </a:rPr>
              <a:t> entre Windows 8 y Windows Phone 8.</a:t>
            </a:r>
            <a:endParaRPr lang="ru-RU" sz="2000" dirty="0">
              <a:solidFill>
                <a:schemeClr val="accent2">
                  <a:lumMod val="50000"/>
                </a:schemeClr>
              </a:solidFill>
            </a:endParaRPr>
          </a:p>
        </p:txBody>
      </p:sp>
      <p:sp>
        <p:nvSpPr>
          <p:cNvPr id="62" name="Subtitle 61"/>
          <p:cNvSpPr>
            <a:spLocks noGrp="1"/>
          </p:cNvSpPr>
          <p:nvPr>
            <p:ph type="subTitle" idx="1"/>
          </p:nvPr>
        </p:nvSpPr>
        <p:spPr>
          <a:xfrm>
            <a:off x="433924" y="4083918"/>
            <a:ext cx="6400800" cy="360040"/>
          </a:xfrm>
        </p:spPr>
        <p:txBody>
          <a:bodyPr>
            <a:noAutofit/>
          </a:bodyPr>
          <a:lstStyle/>
          <a:p>
            <a:r>
              <a:rPr lang="en-US" dirty="0" err="1" smtClean="0"/>
              <a:t>SecondNug</a:t>
            </a:r>
            <a:endParaRPr lang="ru-RU" dirty="0"/>
          </a:p>
        </p:txBody>
      </p:sp>
      <p:sp>
        <p:nvSpPr>
          <p:cNvPr id="72" name="Text Placeholder 71"/>
          <p:cNvSpPr>
            <a:spLocks noGrp="1"/>
          </p:cNvSpPr>
          <p:nvPr>
            <p:ph type="body" sz="quarter" idx="19"/>
          </p:nvPr>
        </p:nvSpPr>
        <p:spPr/>
        <p:txBody>
          <a:bodyPr>
            <a:noAutofit/>
          </a:bodyPr>
          <a:lstStyle/>
          <a:p>
            <a:r>
              <a:rPr lang="en-US" dirty="0" smtClean="0"/>
              <a:t>@</a:t>
            </a:r>
            <a:r>
              <a:rPr lang="en-US" dirty="0" err="1" smtClean="0"/>
              <a:t>SecondNug</a:t>
            </a:r>
            <a:endParaRPr lang="ru-RU" dirty="0"/>
          </a:p>
        </p:txBody>
      </p:sp>
      <p:pic>
        <p:nvPicPr>
          <p:cNvPr id="17" name="Marcador de posición de imagen 16"/>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6300192" y="267494"/>
            <a:ext cx="1673617" cy="1728192"/>
          </a:xfrm>
        </p:spPr>
      </p:pic>
      <p:pic>
        <p:nvPicPr>
          <p:cNvPr id="4" name="Marcador de posición de imagen 3" descr="Logo SecondNug.png"/>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a:stretch>
            <a:fillRect/>
          </a:stretch>
        </p:blipFill>
        <p:spPr/>
      </p:pic>
      <p:pic>
        <p:nvPicPr>
          <p:cNvPr id="5" name="Marcador de posición de imagen 4" descr="Logo WP8.png"/>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50934172"/>
      </p:ext>
    </p:extLst>
  </p:cSld>
  <p:clrMapOvr>
    <a:masterClrMapping/>
  </p:clrMapOvr>
  <mc:AlternateContent xmlns:mc="http://schemas.openxmlformats.org/markup-compatibility/2006" xmlns:p14="http://schemas.microsoft.com/office/powerpoint/2010/main">
    <mc:Choice Requires="p14">
      <p:transition spd="slow" p14:dur="1600" advClick="0">
        <p14:prism dir="d" isContent="1" isInverted="1"/>
      </p:transition>
    </mc:Choice>
    <mc:Fallback xmlns="">
      <p:transition xmlns:p14="http://schemas.microsoft.com/office/powerpoint/2010/main" spd="slow" advClick="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67224" y="3952798"/>
            <a:ext cx="7019955" cy="484094"/>
          </a:xfrm>
          <a:prstGeom prst="rect">
            <a:avLst/>
          </a:prstGeom>
          <a:solidFill>
            <a:schemeClr val="bg2">
              <a:lumMod val="75000"/>
            </a:schemeClr>
          </a:solidFill>
          <a:ln>
            <a:noFill/>
          </a:ln>
          <a:effectLst/>
        </p:spPr>
        <p:style>
          <a:lnRef idx="1">
            <a:schemeClr val="accent3"/>
          </a:lnRef>
          <a:fillRef idx="2">
            <a:schemeClr val="accent3"/>
          </a:fillRef>
          <a:effectRef idx="1">
            <a:schemeClr val="accent3"/>
          </a:effectRef>
          <a:fontRef idx="minor">
            <a:schemeClr val="dk1"/>
          </a:fontRef>
        </p:style>
        <p:txBody>
          <a:bodyPr lIns="91294" tIns="45647" rIns="91294" bIns="45647" rtlCol="0" anchor="ctr"/>
          <a:lstStyle/>
          <a:p>
            <a:pPr algn="ctr"/>
            <a:r>
              <a:rPr lang="en-US" sz="2100" dirty="0">
                <a:solidFill>
                  <a:srgbClr val="FFFFFF"/>
                </a:solidFill>
              </a:rPr>
              <a:t>Windows </a:t>
            </a:r>
            <a:r>
              <a:rPr lang="en-US" sz="2100" dirty="0" smtClean="0">
                <a:solidFill>
                  <a:srgbClr val="FFFFFF"/>
                </a:solidFill>
              </a:rPr>
              <a:t>Core OS Services</a:t>
            </a:r>
            <a:endParaRPr lang="en-US" sz="2100" dirty="0">
              <a:solidFill>
                <a:srgbClr val="FFFFFF"/>
              </a:solidFill>
            </a:endParaRPr>
          </a:p>
        </p:txBody>
      </p:sp>
      <p:sp>
        <p:nvSpPr>
          <p:cNvPr id="7" name="Rectangle 6"/>
          <p:cNvSpPr/>
          <p:nvPr/>
        </p:nvSpPr>
        <p:spPr>
          <a:xfrm>
            <a:off x="5522765" y="1838585"/>
            <a:ext cx="1713531" cy="588545"/>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JavaScript</a:t>
            </a:r>
          </a:p>
          <a:p>
            <a:pPr algn="ctr"/>
            <a:r>
              <a:rPr lang="en-US" dirty="0">
                <a:solidFill>
                  <a:srgbClr val="FFFFFF"/>
                </a:solidFill>
              </a:rPr>
              <a:t>(Chakra)</a:t>
            </a:r>
          </a:p>
        </p:txBody>
      </p:sp>
      <p:sp>
        <p:nvSpPr>
          <p:cNvPr id="8" name="Rectangle 7"/>
          <p:cNvSpPr/>
          <p:nvPr/>
        </p:nvSpPr>
        <p:spPr>
          <a:xfrm>
            <a:off x="2478192" y="1838665"/>
            <a:ext cx="1525779" cy="58941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C/C++</a:t>
            </a:r>
          </a:p>
        </p:txBody>
      </p:sp>
      <p:sp>
        <p:nvSpPr>
          <p:cNvPr id="9" name="Rectangle 8"/>
          <p:cNvSpPr/>
          <p:nvPr/>
        </p:nvSpPr>
        <p:spPr>
          <a:xfrm>
            <a:off x="4060707" y="1838665"/>
            <a:ext cx="1408071" cy="58941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C#, VB</a:t>
            </a:r>
          </a:p>
        </p:txBody>
      </p:sp>
      <p:sp>
        <p:nvSpPr>
          <p:cNvPr id="10" name="Rectangle 9"/>
          <p:cNvSpPr/>
          <p:nvPr/>
        </p:nvSpPr>
        <p:spPr>
          <a:xfrm>
            <a:off x="2460858" y="699542"/>
            <a:ext cx="4775438" cy="473829"/>
          </a:xfrm>
          <a:prstGeom prst="rect">
            <a:avLst/>
          </a:prstGeom>
          <a:solidFill>
            <a:schemeClr val="bg2">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lIns="91294" tIns="45647" rIns="91294" bIns="45647" rtlCol="0" anchor="ctr"/>
          <a:lstStyle/>
          <a:p>
            <a:pPr algn="ctr"/>
            <a:r>
              <a:rPr lang="en-US" sz="2100" dirty="0">
                <a:solidFill>
                  <a:srgbClr val="FFFFFF"/>
                </a:solidFill>
              </a:rPr>
              <a:t>Windows </a:t>
            </a:r>
            <a:r>
              <a:rPr lang="en-US" sz="2100" dirty="0" smtClean="0">
                <a:solidFill>
                  <a:srgbClr val="FFFFFF"/>
                </a:solidFill>
              </a:rPr>
              <a:t>Store Apps</a:t>
            </a:r>
            <a:endParaRPr lang="en-US" sz="2100" dirty="0">
              <a:solidFill>
                <a:srgbClr val="FFFFFF"/>
              </a:solidFill>
            </a:endParaRPr>
          </a:p>
        </p:txBody>
      </p:sp>
      <p:sp>
        <p:nvSpPr>
          <p:cNvPr id="11" name="Rectangle 10"/>
          <p:cNvSpPr/>
          <p:nvPr/>
        </p:nvSpPr>
        <p:spPr>
          <a:xfrm>
            <a:off x="2470746" y="2486728"/>
            <a:ext cx="4765550" cy="1387349"/>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rgbClr val="FFFFFF"/>
              </a:solidFill>
            </a:endParaRPr>
          </a:p>
        </p:txBody>
      </p:sp>
      <p:sp>
        <p:nvSpPr>
          <p:cNvPr id="12" name="Rectangle 11"/>
          <p:cNvSpPr/>
          <p:nvPr/>
        </p:nvSpPr>
        <p:spPr>
          <a:xfrm>
            <a:off x="2553626" y="2887509"/>
            <a:ext cx="1527561" cy="467648"/>
          </a:xfrm>
          <a:prstGeom prst="rect">
            <a:avLst/>
          </a:prstGeom>
          <a:solidFill>
            <a:srgbClr val="FF6251"/>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400" dirty="0" smtClean="0">
                <a:solidFill>
                  <a:srgbClr val="FFFFFF"/>
                </a:solidFill>
              </a:rPr>
              <a:t>Communication</a:t>
            </a:r>
          </a:p>
          <a:p>
            <a:pPr algn="ctr"/>
            <a:r>
              <a:rPr lang="en-US" sz="1400" dirty="0" smtClean="0">
                <a:solidFill>
                  <a:srgbClr val="FFFFFF"/>
                </a:solidFill>
              </a:rPr>
              <a:t> &amp; Data</a:t>
            </a:r>
            <a:endParaRPr lang="en-US" sz="1400" dirty="0">
              <a:solidFill>
                <a:srgbClr val="FFFFFF"/>
              </a:solidFill>
            </a:endParaRPr>
          </a:p>
        </p:txBody>
      </p:sp>
      <p:sp>
        <p:nvSpPr>
          <p:cNvPr id="13" name="Rectangle 12"/>
          <p:cNvSpPr/>
          <p:nvPr/>
        </p:nvSpPr>
        <p:spPr>
          <a:xfrm>
            <a:off x="2553627" y="3406451"/>
            <a:ext cx="4592861" cy="357026"/>
          </a:xfrm>
          <a:prstGeom prst="rect">
            <a:avLst/>
          </a:prstGeom>
          <a:solidFill>
            <a:srgbClr val="FF6251"/>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smtClean="0">
                <a:solidFill>
                  <a:srgbClr val="FFFFFF"/>
                </a:solidFill>
              </a:rPr>
              <a:t>Application Model</a:t>
            </a:r>
            <a:endParaRPr lang="en-US" dirty="0">
              <a:solidFill>
                <a:srgbClr val="FFFFFF"/>
              </a:solidFill>
            </a:endParaRPr>
          </a:p>
        </p:txBody>
      </p:sp>
      <p:sp>
        <p:nvSpPr>
          <p:cNvPr id="14" name="Rectangle 13"/>
          <p:cNvSpPr/>
          <p:nvPr/>
        </p:nvSpPr>
        <p:spPr>
          <a:xfrm>
            <a:off x="5705931" y="2887508"/>
            <a:ext cx="1440555" cy="467649"/>
          </a:xfrm>
          <a:prstGeom prst="rect">
            <a:avLst/>
          </a:prstGeom>
          <a:solidFill>
            <a:srgbClr val="FF6251"/>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600" dirty="0" smtClean="0">
                <a:solidFill>
                  <a:srgbClr val="FFFFFF"/>
                </a:solidFill>
              </a:rPr>
              <a:t>Devices &amp; Printing</a:t>
            </a:r>
            <a:endParaRPr lang="en-US" sz="1600" dirty="0">
              <a:solidFill>
                <a:srgbClr val="FFFFFF"/>
              </a:solidFill>
            </a:endParaRPr>
          </a:p>
        </p:txBody>
      </p:sp>
      <p:sp>
        <p:nvSpPr>
          <p:cNvPr id="15" name="Rectangle 14"/>
          <p:cNvSpPr/>
          <p:nvPr/>
        </p:nvSpPr>
        <p:spPr>
          <a:xfrm>
            <a:off x="3301634" y="2488491"/>
            <a:ext cx="2959490" cy="346249"/>
          </a:xfrm>
          <a:prstGeom prst="rect">
            <a:avLst/>
          </a:prstGeom>
        </p:spPr>
        <p:txBody>
          <a:bodyPr wrap="square" lIns="68580" tIns="34290" rIns="68580" bIns="34290">
            <a:spAutoFit/>
          </a:bodyPr>
          <a:lstStyle/>
          <a:p>
            <a:pPr algn="ctr"/>
            <a:r>
              <a:rPr lang="en-US" dirty="0">
                <a:solidFill>
                  <a:srgbClr val="FFFFFF"/>
                </a:solidFill>
              </a:rPr>
              <a:t>Windows</a:t>
            </a:r>
            <a:r>
              <a:rPr lang="en-US">
                <a:solidFill>
                  <a:srgbClr val="FFFFFF"/>
                </a:solidFill>
              </a:rPr>
              <a:t> Runtime APIs</a:t>
            </a:r>
            <a:endParaRPr lang="en-US" dirty="0">
              <a:solidFill>
                <a:srgbClr val="FFFFFF"/>
              </a:solidFill>
            </a:endParaRPr>
          </a:p>
        </p:txBody>
      </p:sp>
      <p:sp>
        <p:nvSpPr>
          <p:cNvPr id="16" name="Rectangle 15"/>
          <p:cNvSpPr/>
          <p:nvPr/>
        </p:nvSpPr>
        <p:spPr>
          <a:xfrm>
            <a:off x="4169960" y="2887509"/>
            <a:ext cx="1442343" cy="467648"/>
          </a:xfrm>
          <a:prstGeom prst="rect">
            <a:avLst/>
          </a:prstGeom>
          <a:solidFill>
            <a:srgbClr val="FF6251"/>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600" dirty="0" smtClean="0">
                <a:solidFill>
                  <a:srgbClr val="FFFFFF"/>
                </a:solidFill>
              </a:rPr>
              <a:t>Graphics &amp; Media </a:t>
            </a:r>
            <a:endParaRPr lang="en-US" sz="1600" dirty="0">
              <a:solidFill>
                <a:srgbClr val="FFFFFF"/>
              </a:solidFill>
            </a:endParaRPr>
          </a:p>
        </p:txBody>
      </p:sp>
      <p:sp>
        <p:nvSpPr>
          <p:cNvPr id="17" name="Rectangle 16"/>
          <p:cNvSpPr/>
          <p:nvPr/>
        </p:nvSpPr>
        <p:spPr>
          <a:xfrm>
            <a:off x="3649919" y="1239138"/>
            <a:ext cx="1461709" cy="53939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XAML</a:t>
            </a:r>
          </a:p>
        </p:txBody>
      </p:sp>
      <p:sp>
        <p:nvSpPr>
          <p:cNvPr id="18" name="Rectangle 17"/>
          <p:cNvSpPr/>
          <p:nvPr/>
        </p:nvSpPr>
        <p:spPr>
          <a:xfrm>
            <a:off x="5522861" y="1239139"/>
            <a:ext cx="1711647" cy="53939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HTML / CSS</a:t>
            </a:r>
          </a:p>
        </p:txBody>
      </p:sp>
      <p:sp>
        <p:nvSpPr>
          <p:cNvPr id="28" name="Rectangle 27"/>
          <p:cNvSpPr/>
          <p:nvPr/>
        </p:nvSpPr>
        <p:spPr>
          <a:xfrm>
            <a:off x="2478193" y="1239139"/>
            <a:ext cx="354242" cy="601451"/>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rgbClr val="FFFFFF"/>
              </a:solidFill>
            </a:endParaRPr>
          </a:p>
        </p:txBody>
      </p:sp>
      <p:sp>
        <p:nvSpPr>
          <p:cNvPr id="29" name="Rectangle 28"/>
          <p:cNvSpPr/>
          <p:nvPr/>
        </p:nvSpPr>
        <p:spPr>
          <a:xfrm>
            <a:off x="5174155" y="1239138"/>
            <a:ext cx="294624" cy="61083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rgbClr val="FFFFFF"/>
              </a:solidFill>
            </a:endParaRPr>
          </a:p>
        </p:txBody>
      </p:sp>
      <p:sp>
        <p:nvSpPr>
          <p:cNvPr id="30" name="Rectangle 29"/>
          <p:cNvSpPr/>
          <p:nvPr/>
        </p:nvSpPr>
        <p:spPr>
          <a:xfrm rot="16200000">
            <a:off x="297913" y="2954467"/>
            <a:ext cx="1385589" cy="467770"/>
          </a:xfrm>
          <a:prstGeom prst="rect">
            <a:avLst/>
          </a:prstGeom>
          <a:noFill/>
          <a:ln w="28575">
            <a:solidFill>
              <a:srgbClr val="2A2A2A"/>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100" dirty="0">
                <a:solidFill>
                  <a:srgbClr val="000000"/>
                </a:solidFill>
              </a:rPr>
              <a:t>System Services</a:t>
            </a:r>
          </a:p>
        </p:txBody>
      </p:sp>
      <p:sp>
        <p:nvSpPr>
          <p:cNvPr id="31" name="Rectangle 30"/>
          <p:cNvSpPr/>
          <p:nvPr/>
        </p:nvSpPr>
        <p:spPr>
          <a:xfrm rot="16200000">
            <a:off x="754967" y="1259295"/>
            <a:ext cx="471488" cy="467770"/>
          </a:xfrm>
          <a:prstGeom prst="rect">
            <a:avLst/>
          </a:prstGeom>
          <a:no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000" dirty="0">
                <a:solidFill>
                  <a:srgbClr val="000000"/>
                </a:solidFill>
              </a:rPr>
              <a:t>View</a:t>
            </a:r>
          </a:p>
        </p:txBody>
      </p:sp>
      <p:sp>
        <p:nvSpPr>
          <p:cNvPr id="32" name="Rectangle 31"/>
          <p:cNvSpPr/>
          <p:nvPr/>
        </p:nvSpPr>
        <p:spPr>
          <a:xfrm rot="16200000">
            <a:off x="666410" y="1876013"/>
            <a:ext cx="648596" cy="467770"/>
          </a:xfrm>
          <a:prstGeom prst="rect">
            <a:avLst/>
          </a:prstGeom>
          <a:noFill/>
          <a:ln w="28575">
            <a:solidFill>
              <a:srgbClr val="2A2A2A"/>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800" dirty="0">
                <a:solidFill>
                  <a:srgbClr val="000000"/>
                </a:solidFill>
              </a:rPr>
              <a:t>Model Controller</a:t>
            </a:r>
          </a:p>
        </p:txBody>
      </p:sp>
      <p:sp>
        <p:nvSpPr>
          <p:cNvPr id="33" name="Rectangle 32"/>
          <p:cNvSpPr/>
          <p:nvPr/>
        </p:nvSpPr>
        <p:spPr>
          <a:xfrm rot="16200000">
            <a:off x="748658" y="3960960"/>
            <a:ext cx="484095" cy="467770"/>
          </a:xfrm>
          <a:prstGeom prst="rect">
            <a:avLst/>
          </a:prstGeom>
          <a:noFill/>
          <a:ln w="28575">
            <a:solidFill>
              <a:srgbClr val="2A2A2A"/>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800" dirty="0">
                <a:solidFill>
                  <a:srgbClr val="000000"/>
                </a:solidFill>
              </a:rPr>
              <a:t>Kernel</a:t>
            </a:r>
            <a:endParaRPr lang="en-US" sz="1100" dirty="0">
              <a:solidFill>
                <a:srgbClr val="000000"/>
              </a:solidFill>
            </a:endParaRPr>
          </a:p>
        </p:txBody>
      </p:sp>
      <p:sp>
        <p:nvSpPr>
          <p:cNvPr id="34" name="Rectangle 33"/>
          <p:cNvSpPr/>
          <p:nvPr/>
        </p:nvSpPr>
        <p:spPr>
          <a:xfrm>
            <a:off x="2921539" y="1233456"/>
            <a:ext cx="678788" cy="53939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DX</a:t>
            </a:r>
          </a:p>
        </p:txBody>
      </p:sp>
      <p:sp>
        <p:nvSpPr>
          <p:cNvPr id="35" name="Title 3"/>
          <p:cNvSpPr txBox="1">
            <a:spLocks/>
          </p:cNvSpPr>
          <p:nvPr/>
        </p:nvSpPr>
        <p:spPr>
          <a:xfrm>
            <a:off x="208772" y="43461"/>
            <a:ext cx="8649883" cy="770143"/>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rgbClr val="000000"/>
                </a:solidFill>
              </a:rPr>
              <a:t>Windows Phone 8</a:t>
            </a:r>
            <a:endParaRPr lang="en-US" dirty="0">
              <a:solidFill>
                <a:srgbClr val="000000"/>
              </a:solidFill>
            </a:endParaRPr>
          </a:p>
        </p:txBody>
      </p:sp>
      <p:sp>
        <p:nvSpPr>
          <p:cNvPr id="2" name="CuadroTexto 1"/>
          <p:cNvSpPr txBox="1"/>
          <p:nvPr/>
        </p:nvSpPr>
        <p:spPr>
          <a:xfrm>
            <a:off x="3523136" y="762258"/>
            <a:ext cx="2665055" cy="400110"/>
          </a:xfrm>
          <a:prstGeom prst="rect">
            <a:avLst/>
          </a:prstGeom>
          <a:noFill/>
        </p:spPr>
        <p:txBody>
          <a:bodyPr wrap="none" rtlCol="0">
            <a:spAutoFit/>
          </a:bodyPr>
          <a:lstStyle/>
          <a:p>
            <a:r>
              <a:rPr lang="es-ES" sz="2000" dirty="0" smtClean="0"/>
              <a:t>Windows </a:t>
            </a:r>
            <a:r>
              <a:rPr lang="es-ES" sz="2000" dirty="0" err="1" smtClean="0"/>
              <a:t>Phone</a:t>
            </a:r>
            <a:r>
              <a:rPr lang="es-ES" sz="2000" dirty="0" smtClean="0"/>
              <a:t> Apps</a:t>
            </a:r>
            <a:endParaRPr lang="es-ES" sz="2000" dirty="0"/>
          </a:p>
        </p:txBody>
      </p:sp>
    </p:spTree>
    <p:extLst>
      <p:ext uri="{BB962C8B-B14F-4D97-AF65-F5344CB8AC3E}">
        <p14:creationId xmlns:p14="http://schemas.microsoft.com/office/powerpoint/2010/main" val="7590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0">
                                            <p:txEl>
                                              <p:pRg st="0" end="0"/>
                                            </p:txEl>
                                          </p:spTgt>
                                        </p:tgtEl>
                                      </p:cBhvr>
                                    </p:animEffect>
                                    <p:set>
                                      <p:cBhvr>
                                        <p:cTn id="7" dur="1" fill="hold">
                                          <p:stCondLst>
                                            <p:cond delay="499"/>
                                          </p:stCondLst>
                                        </p:cTn>
                                        <p:tgtEl>
                                          <p:spTgt spid="10">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xit" presetSubtype="3" fill="hold" grpId="0" nodeType="clickEffect">
                                  <p:stCondLst>
                                    <p:cond delay="0"/>
                                  </p:stCondLst>
                                  <p:childTnLst>
                                    <p:anim calcmode="lin" valueType="num">
                                      <p:cBhvr additive="base">
                                        <p:cTn id="15" dur="500"/>
                                        <p:tgtEl>
                                          <p:spTgt spid="18"/>
                                        </p:tgtEl>
                                        <p:attrNameLst>
                                          <p:attrName>ppt_x</p:attrName>
                                        </p:attrNameLst>
                                      </p:cBhvr>
                                      <p:tavLst>
                                        <p:tav tm="0">
                                          <p:val>
                                            <p:strVal val="ppt_x"/>
                                          </p:val>
                                        </p:tav>
                                        <p:tav tm="100000">
                                          <p:val>
                                            <p:strVal val="1+ppt_w/2"/>
                                          </p:val>
                                        </p:tav>
                                      </p:tavLst>
                                    </p:anim>
                                    <p:anim calcmode="lin" valueType="num">
                                      <p:cBhvr additive="base">
                                        <p:cTn id="16" dur="500"/>
                                        <p:tgtEl>
                                          <p:spTgt spid="18"/>
                                        </p:tgtEl>
                                        <p:attrNameLst>
                                          <p:attrName>ppt_y</p:attrName>
                                        </p:attrNameLst>
                                      </p:cBhvr>
                                      <p:tavLst>
                                        <p:tav tm="0">
                                          <p:val>
                                            <p:strVal val="ppt_y"/>
                                          </p:val>
                                        </p:tav>
                                        <p:tav tm="100000">
                                          <p:val>
                                            <p:strVal val="0-ppt_h/2"/>
                                          </p:val>
                                        </p:tav>
                                      </p:tavLst>
                                    </p:anim>
                                    <p:set>
                                      <p:cBhvr>
                                        <p:cTn id="17" dur="1" fill="hold">
                                          <p:stCondLst>
                                            <p:cond delay="499"/>
                                          </p:stCondLst>
                                        </p:cTn>
                                        <p:tgtEl>
                                          <p:spTgt spid="18"/>
                                        </p:tgtEl>
                                        <p:attrNameLst>
                                          <p:attrName>style.visibility</p:attrName>
                                        </p:attrNameLst>
                                      </p:cBhvr>
                                      <p:to>
                                        <p:strVal val="hidden"/>
                                      </p:to>
                                    </p:set>
                                  </p:childTnLst>
                                </p:cTn>
                              </p:par>
                              <p:par>
                                <p:cTn id="18" presetID="2" presetClass="exit" presetSubtype="3" fill="hold" grpId="0" nodeType="withEffect">
                                  <p:stCondLst>
                                    <p:cond delay="0"/>
                                  </p:stCondLst>
                                  <p:childTnLst>
                                    <p:anim calcmode="lin" valueType="num">
                                      <p:cBhvr additive="base">
                                        <p:cTn id="19" dur="500"/>
                                        <p:tgtEl>
                                          <p:spTgt spid="7"/>
                                        </p:tgtEl>
                                        <p:attrNameLst>
                                          <p:attrName>ppt_x</p:attrName>
                                        </p:attrNameLst>
                                      </p:cBhvr>
                                      <p:tavLst>
                                        <p:tav tm="0">
                                          <p:val>
                                            <p:strVal val="ppt_x"/>
                                          </p:val>
                                        </p:tav>
                                        <p:tav tm="100000">
                                          <p:val>
                                            <p:strVal val="1+ppt_w/2"/>
                                          </p:val>
                                        </p:tav>
                                      </p:tavLst>
                                    </p:anim>
                                    <p:anim calcmode="lin" valueType="num">
                                      <p:cBhvr additive="base">
                                        <p:cTn id="20" dur="500"/>
                                        <p:tgtEl>
                                          <p:spTgt spid="7"/>
                                        </p:tgtEl>
                                        <p:attrNameLst>
                                          <p:attrName>ppt_y</p:attrName>
                                        </p:attrNameLst>
                                      </p:cBhvr>
                                      <p:tavLst>
                                        <p:tav tm="0">
                                          <p:val>
                                            <p:strVal val="ppt_y"/>
                                          </p:val>
                                        </p:tav>
                                        <p:tav tm="100000">
                                          <p:val>
                                            <p:strVal val="0-ppt_h/2"/>
                                          </p:val>
                                        </p:tav>
                                      </p:tavLst>
                                    </p:anim>
                                    <p:set>
                                      <p:cBhvr>
                                        <p:cTn id="21" dur="1" fill="hold">
                                          <p:stCondLst>
                                            <p:cond delay="499"/>
                                          </p:stCondLst>
                                        </p:cTn>
                                        <p:tgtEl>
                                          <p:spTgt spid="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0" nodeType="clickEffect">
                                  <p:stCondLst>
                                    <p:cond delay="0"/>
                                  </p:stCondLst>
                                  <p:childTnLst>
                                    <p:animMotion origin="layout" path="M 0 0 L 0.09446 0 " pathEditMode="relative" ptsTypes="AA">
                                      <p:cBhvr>
                                        <p:cTn id="25" dur="2000" fill="hold"/>
                                        <p:tgtEl>
                                          <p:spTgt spid="28"/>
                                        </p:tgtEl>
                                        <p:attrNameLst>
                                          <p:attrName>ppt_x</p:attrName>
                                          <p:attrName>ppt_y</p:attrName>
                                        </p:attrNameLst>
                                      </p:cBhvr>
                                    </p:animMotion>
                                  </p:childTnLst>
                                </p:cTn>
                              </p:par>
                              <p:par>
                                <p:cTn id="26" presetID="0" presetClass="path" presetSubtype="0" accel="50000" decel="50000" fill="hold" grpId="0" nodeType="withEffect">
                                  <p:stCondLst>
                                    <p:cond delay="0"/>
                                  </p:stCondLst>
                                  <p:childTnLst>
                                    <p:animMotion origin="layout" path="M 0 0 L 0.09446 0 " pathEditMode="relative" ptsTypes="AA">
                                      <p:cBhvr>
                                        <p:cTn id="27" dur="2000" fill="hold"/>
                                        <p:tgtEl>
                                          <p:spTgt spid="8"/>
                                        </p:tgtEl>
                                        <p:attrNameLst>
                                          <p:attrName>ppt_x</p:attrName>
                                          <p:attrName>ppt_y</p:attrName>
                                        </p:attrNameLst>
                                      </p:cBhvr>
                                    </p:animMotion>
                                  </p:childTnLst>
                                </p:cTn>
                              </p:par>
                              <p:par>
                                <p:cTn id="28" presetID="0" presetClass="path" presetSubtype="0" accel="50000" decel="50000" fill="hold" grpId="0" nodeType="withEffect">
                                  <p:stCondLst>
                                    <p:cond delay="0"/>
                                  </p:stCondLst>
                                  <p:childTnLst>
                                    <p:animMotion origin="layout" path="M 0 0 L 0.09446 0 " pathEditMode="relative" ptsTypes="AA">
                                      <p:cBhvr>
                                        <p:cTn id="29" dur="2000" fill="hold"/>
                                        <p:tgtEl>
                                          <p:spTgt spid="9"/>
                                        </p:tgtEl>
                                        <p:attrNameLst>
                                          <p:attrName>ppt_x</p:attrName>
                                          <p:attrName>ppt_y</p:attrName>
                                        </p:attrNameLst>
                                      </p:cBhvr>
                                    </p:animMotion>
                                  </p:childTnLst>
                                </p:cTn>
                              </p:par>
                              <p:par>
                                <p:cTn id="30" presetID="0" presetClass="path" presetSubtype="0" accel="50000" decel="50000" fill="hold" grpId="0" nodeType="withEffect">
                                  <p:stCondLst>
                                    <p:cond delay="0"/>
                                  </p:stCondLst>
                                  <p:childTnLst>
                                    <p:animMotion origin="layout" path="M 0 0 L 0.09446 0 " pathEditMode="relative" ptsTypes="AA">
                                      <p:cBhvr>
                                        <p:cTn id="31" dur="2000" fill="hold"/>
                                        <p:tgtEl>
                                          <p:spTgt spid="17"/>
                                        </p:tgtEl>
                                        <p:attrNameLst>
                                          <p:attrName>ppt_x</p:attrName>
                                          <p:attrName>ppt_y</p:attrName>
                                        </p:attrNameLst>
                                      </p:cBhvr>
                                    </p:animMotion>
                                  </p:childTnLst>
                                </p:cTn>
                              </p:par>
                              <p:par>
                                <p:cTn id="32" presetID="0" presetClass="path" presetSubtype="0" accel="50000" decel="50000" fill="hold" grpId="0" nodeType="withEffect">
                                  <p:stCondLst>
                                    <p:cond delay="0"/>
                                  </p:stCondLst>
                                  <p:childTnLst>
                                    <p:animMotion origin="layout" path="M 0 0 L 0.09446 0 " pathEditMode="relative" ptsTypes="AA">
                                      <p:cBhvr>
                                        <p:cTn id="33" dur="2000" fill="hold"/>
                                        <p:tgtEl>
                                          <p:spTgt spid="34"/>
                                        </p:tgtEl>
                                        <p:attrNameLst>
                                          <p:attrName>ppt_x</p:attrName>
                                          <p:attrName>ppt_y</p:attrName>
                                        </p:attrNameLst>
                                      </p:cBhvr>
                                    </p:animMotion>
                                  </p:childTnLst>
                                </p:cTn>
                              </p:par>
                              <p:par>
                                <p:cTn id="34" presetID="0" presetClass="path" presetSubtype="0" accel="50000" decel="50000" fill="hold" grpId="0" nodeType="withEffect">
                                  <p:stCondLst>
                                    <p:cond delay="0"/>
                                  </p:stCondLst>
                                  <p:childTnLst>
                                    <p:animMotion origin="layout" path="M 0 0 L 0.09446 0 " pathEditMode="relative" ptsTypes="AA">
                                      <p:cBhvr>
                                        <p:cTn id="35" dur="2000" fill="hold"/>
                                        <p:tgtEl>
                                          <p:spTgt spid="2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7" grpId="0" animBg="1"/>
      <p:bldP spid="18" grpId="0" animBg="1"/>
      <p:bldP spid="28" grpId="0" animBg="1"/>
      <p:bldP spid="29"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23608" y="3952798"/>
            <a:ext cx="3420800" cy="484094"/>
          </a:xfrm>
          <a:prstGeom prst="rect">
            <a:avLst/>
          </a:prstGeom>
          <a:solidFill>
            <a:schemeClr val="bg2">
              <a:lumMod val="75000"/>
            </a:schemeClr>
          </a:solidFill>
          <a:ln>
            <a:noFill/>
          </a:ln>
          <a:effectLst/>
        </p:spPr>
        <p:style>
          <a:lnRef idx="1">
            <a:schemeClr val="accent3"/>
          </a:lnRef>
          <a:fillRef idx="2">
            <a:schemeClr val="accent3"/>
          </a:fillRef>
          <a:effectRef idx="1">
            <a:schemeClr val="accent3"/>
          </a:effectRef>
          <a:fontRef idx="minor">
            <a:schemeClr val="dk1"/>
          </a:fontRef>
        </p:style>
        <p:txBody>
          <a:bodyPr lIns="91294" tIns="45647" rIns="91294" bIns="45647" rtlCol="0" anchor="ctr"/>
          <a:lstStyle/>
          <a:p>
            <a:pPr algn="ctr"/>
            <a:r>
              <a:rPr lang="en-US" sz="2000" dirty="0">
                <a:solidFill>
                  <a:srgbClr val="FFFFFF"/>
                </a:solidFill>
              </a:rPr>
              <a:t>Windows </a:t>
            </a:r>
            <a:r>
              <a:rPr lang="en-US" sz="2000" dirty="0" smtClean="0">
                <a:solidFill>
                  <a:srgbClr val="FFFFFF"/>
                </a:solidFill>
              </a:rPr>
              <a:t>Core OS Services</a:t>
            </a:r>
            <a:endParaRPr lang="en-US" sz="2000" dirty="0">
              <a:solidFill>
                <a:srgbClr val="FFFFFF"/>
              </a:solidFill>
            </a:endParaRPr>
          </a:p>
        </p:txBody>
      </p:sp>
      <p:sp>
        <p:nvSpPr>
          <p:cNvPr id="8" name="Rectangle 7"/>
          <p:cNvSpPr/>
          <p:nvPr/>
        </p:nvSpPr>
        <p:spPr>
          <a:xfrm>
            <a:off x="4834578" y="1845733"/>
            <a:ext cx="1525779" cy="58941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C/C++</a:t>
            </a:r>
          </a:p>
        </p:txBody>
      </p:sp>
      <p:sp>
        <p:nvSpPr>
          <p:cNvPr id="9" name="Rectangle 8"/>
          <p:cNvSpPr/>
          <p:nvPr/>
        </p:nvSpPr>
        <p:spPr>
          <a:xfrm>
            <a:off x="6836336" y="1845733"/>
            <a:ext cx="1408071" cy="58941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C#, VB</a:t>
            </a:r>
          </a:p>
        </p:txBody>
      </p:sp>
      <p:sp>
        <p:nvSpPr>
          <p:cNvPr id="10" name="Rectangle 9"/>
          <p:cNvSpPr/>
          <p:nvPr/>
        </p:nvSpPr>
        <p:spPr>
          <a:xfrm>
            <a:off x="4823510" y="706610"/>
            <a:ext cx="3420897" cy="473829"/>
          </a:xfrm>
          <a:prstGeom prst="rect">
            <a:avLst/>
          </a:prstGeom>
          <a:solidFill>
            <a:schemeClr val="bg2">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lIns="91294" tIns="45647" rIns="91294" bIns="45647" rtlCol="0" anchor="ctr"/>
          <a:lstStyle/>
          <a:p>
            <a:pPr algn="ctr"/>
            <a:r>
              <a:rPr lang="en-US" sz="2100" dirty="0">
                <a:solidFill>
                  <a:srgbClr val="FFFFFF"/>
                </a:solidFill>
              </a:rPr>
              <a:t>Windows </a:t>
            </a:r>
            <a:r>
              <a:rPr lang="en-US" sz="2100" dirty="0" smtClean="0">
                <a:solidFill>
                  <a:srgbClr val="FFFFFF"/>
                </a:solidFill>
              </a:rPr>
              <a:t>Phone Apps</a:t>
            </a:r>
            <a:endParaRPr lang="en-US" sz="2100" dirty="0">
              <a:solidFill>
                <a:srgbClr val="FFFFFF"/>
              </a:solidFill>
            </a:endParaRPr>
          </a:p>
        </p:txBody>
      </p:sp>
      <p:sp>
        <p:nvSpPr>
          <p:cNvPr id="11" name="Rectangle 10"/>
          <p:cNvSpPr/>
          <p:nvPr/>
        </p:nvSpPr>
        <p:spPr>
          <a:xfrm>
            <a:off x="4823510" y="2493796"/>
            <a:ext cx="3420897" cy="1387349"/>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rgbClr val="FFFFFF"/>
              </a:solidFill>
            </a:endParaRPr>
          </a:p>
        </p:txBody>
      </p:sp>
      <p:sp>
        <p:nvSpPr>
          <p:cNvPr id="12" name="Rectangle 11"/>
          <p:cNvSpPr/>
          <p:nvPr/>
        </p:nvSpPr>
        <p:spPr>
          <a:xfrm>
            <a:off x="5004048" y="2894577"/>
            <a:ext cx="1527561" cy="467648"/>
          </a:xfrm>
          <a:prstGeom prst="rect">
            <a:avLst/>
          </a:prstGeom>
          <a:solidFill>
            <a:srgbClr val="FF6251"/>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400" dirty="0" smtClean="0">
                <a:solidFill>
                  <a:srgbClr val="FFFFFF"/>
                </a:solidFill>
              </a:rPr>
              <a:t>Communication</a:t>
            </a:r>
          </a:p>
          <a:p>
            <a:pPr algn="ctr"/>
            <a:r>
              <a:rPr lang="en-US" sz="1400" dirty="0" smtClean="0">
                <a:solidFill>
                  <a:srgbClr val="FFFFFF"/>
                </a:solidFill>
              </a:rPr>
              <a:t> &amp; Data</a:t>
            </a:r>
            <a:endParaRPr lang="en-US" sz="1400" dirty="0">
              <a:solidFill>
                <a:srgbClr val="FFFFFF"/>
              </a:solidFill>
            </a:endParaRPr>
          </a:p>
        </p:txBody>
      </p:sp>
      <p:sp>
        <p:nvSpPr>
          <p:cNvPr id="13" name="Rectangle 12"/>
          <p:cNvSpPr/>
          <p:nvPr/>
        </p:nvSpPr>
        <p:spPr>
          <a:xfrm>
            <a:off x="5004050" y="3413519"/>
            <a:ext cx="3046362" cy="357026"/>
          </a:xfrm>
          <a:prstGeom prst="rect">
            <a:avLst/>
          </a:prstGeom>
          <a:solidFill>
            <a:srgbClr val="FF6251"/>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smtClean="0">
                <a:solidFill>
                  <a:srgbClr val="FFFFFF"/>
                </a:solidFill>
              </a:rPr>
              <a:t>Application Model</a:t>
            </a:r>
            <a:endParaRPr lang="en-US" dirty="0">
              <a:solidFill>
                <a:srgbClr val="FFFFFF"/>
              </a:solidFill>
            </a:endParaRPr>
          </a:p>
        </p:txBody>
      </p:sp>
      <p:sp>
        <p:nvSpPr>
          <p:cNvPr id="15" name="Rectangle 14"/>
          <p:cNvSpPr/>
          <p:nvPr/>
        </p:nvSpPr>
        <p:spPr>
          <a:xfrm>
            <a:off x="4932038" y="2495559"/>
            <a:ext cx="3168353" cy="346249"/>
          </a:xfrm>
          <a:prstGeom prst="rect">
            <a:avLst/>
          </a:prstGeom>
        </p:spPr>
        <p:txBody>
          <a:bodyPr wrap="square" lIns="68580" tIns="34290" rIns="68580" bIns="34290">
            <a:spAutoFit/>
          </a:bodyPr>
          <a:lstStyle/>
          <a:p>
            <a:pPr algn="ctr"/>
            <a:r>
              <a:rPr lang="en-US" dirty="0" err="1" smtClean="0">
                <a:solidFill>
                  <a:srgbClr val="FFFFFF"/>
                </a:solidFill>
              </a:rPr>
              <a:t>WinPRT</a:t>
            </a:r>
            <a:r>
              <a:rPr lang="en-US" dirty="0" smtClean="0">
                <a:solidFill>
                  <a:srgbClr val="FFFFFF"/>
                </a:solidFill>
              </a:rPr>
              <a:t> APIs</a:t>
            </a:r>
            <a:endParaRPr lang="en-US" dirty="0">
              <a:solidFill>
                <a:srgbClr val="FFFFFF"/>
              </a:solidFill>
            </a:endParaRPr>
          </a:p>
        </p:txBody>
      </p:sp>
      <p:sp>
        <p:nvSpPr>
          <p:cNvPr id="16" name="Rectangle 15"/>
          <p:cNvSpPr/>
          <p:nvPr/>
        </p:nvSpPr>
        <p:spPr>
          <a:xfrm>
            <a:off x="6620382" y="2894577"/>
            <a:ext cx="1430029" cy="467648"/>
          </a:xfrm>
          <a:prstGeom prst="rect">
            <a:avLst/>
          </a:prstGeom>
          <a:solidFill>
            <a:srgbClr val="FF6251"/>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600" dirty="0" smtClean="0">
                <a:solidFill>
                  <a:srgbClr val="FFFFFF"/>
                </a:solidFill>
              </a:rPr>
              <a:t>Graphics &amp; Media </a:t>
            </a:r>
            <a:endParaRPr lang="en-US" sz="1600" dirty="0">
              <a:solidFill>
                <a:srgbClr val="FFFFFF"/>
              </a:solidFill>
            </a:endParaRPr>
          </a:p>
        </p:txBody>
      </p:sp>
      <p:sp>
        <p:nvSpPr>
          <p:cNvPr id="17" name="Rectangle 16"/>
          <p:cNvSpPr/>
          <p:nvPr/>
        </p:nvSpPr>
        <p:spPr>
          <a:xfrm>
            <a:off x="5292080" y="1246206"/>
            <a:ext cx="2520280" cy="53939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XAML</a:t>
            </a:r>
          </a:p>
        </p:txBody>
      </p:sp>
      <p:sp>
        <p:nvSpPr>
          <p:cNvPr id="28" name="Rectangle 27"/>
          <p:cNvSpPr/>
          <p:nvPr/>
        </p:nvSpPr>
        <p:spPr>
          <a:xfrm>
            <a:off x="4834579" y="1246207"/>
            <a:ext cx="354242" cy="601451"/>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rgbClr val="FFFFFF"/>
              </a:solidFill>
            </a:endParaRPr>
          </a:p>
        </p:txBody>
      </p:sp>
      <p:sp>
        <p:nvSpPr>
          <p:cNvPr id="29" name="Rectangle 28"/>
          <p:cNvSpPr/>
          <p:nvPr/>
        </p:nvSpPr>
        <p:spPr>
          <a:xfrm>
            <a:off x="7949784" y="1246206"/>
            <a:ext cx="294624" cy="61083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rgbClr val="FFFFFF"/>
              </a:solidFill>
            </a:endParaRPr>
          </a:p>
        </p:txBody>
      </p:sp>
      <p:sp>
        <p:nvSpPr>
          <p:cNvPr id="30" name="Rectangle 29"/>
          <p:cNvSpPr/>
          <p:nvPr/>
        </p:nvSpPr>
        <p:spPr>
          <a:xfrm rot="16200000">
            <a:off x="297913" y="2954467"/>
            <a:ext cx="1385589" cy="467770"/>
          </a:xfrm>
          <a:prstGeom prst="rect">
            <a:avLst/>
          </a:prstGeom>
          <a:noFill/>
          <a:ln w="28575">
            <a:solidFill>
              <a:srgbClr val="2A2A2A"/>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100" dirty="0">
                <a:solidFill>
                  <a:srgbClr val="000000"/>
                </a:solidFill>
              </a:rPr>
              <a:t>System Services</a:t>
            </a:r>
          </a:p>
        </p:txBody>
      </p:sp>
      <p:sp>
        <p:nvSpPr>
          <p:cNvPr id="31" name="Rectangle 30"/>
          <p:cNvSpPr/>
          <p:nvPr/>
        </p:nvSpPr>
        <p:spPr>
          <a:xfrm rot="16200000">
            <a:off x="754967" y="1259295"/>
            <a:ext cx="471488" cy="467770"/>
          </a:xfrm>
          <a:prstGeom prst="rect">
            <a:avLst/>
          </a:prstGeom>
          <a:no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000" dirty="0">
                <a:solidFill>
                  <a:srgbClr val="000000"/>
                </a:solidFill>
              </a:rPr>
              <a:t>View</a:t>
            </a:r>
          </a:p>
        </p:txBody>
      </p:sp>
      <p:sp>
        <p:nvSpPr>
          <p:cNvPr id="32" name="Rectangle 31"/>
          <p:cNvSpPr/>
          <p:nvPr/>
        </p:nvSpPr>
        <p:spPr>
          <a:xfrm rot="16200000">
            <a:off x="666410" y="1876013"/>
            <a:ext cx="648596" cy="467770"/>
          </a:xfrm>
          <a:prstGeom prst="rect">
            <a:avLst/>
          </a:prstGeom>
          <a:noFill/>
          <a:ln w="28575">
            <a:solidFill>
              <a:srgbClr val="2A2A2A"/>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800" dirty="0">
                <a:solidFill>
                  <a:srgbClr val="000000"/>
                </a:solidFill>
              </a:rPr>
              <a:t>Model Controller</a:t>
            </a:r>
          </a:p>
        </p:txBody>
      </p:sp>
      <p:sp>
        <p:nvSpPr>
          <p:cNvPr id="33" name="Rectangle 32"/>
          <p:cNvSpPr/>
          <p:nvPr/>
        </p:nvSpPr>
        <p:spPr>
          <a:xfrm rot="16200000">
            <a:off x="748658" y="3960960"/>
            <a:ext cx="484095" cy="467770"/>
          </a:xfrm>
          <a:prstGeom prst="rect">
            <a:avLst/>
          </a:prstGeom>
          <a:noFill/>
          <a:ln w="28575">
            <a:solidFill>
              <a:srgbClr val="2A2A2A"/>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800" dirty="0">
                <a:solidFill>
                  <a:srgbClr val="000000"/>
                </a:solidFill>
              </a:rPr>
              <a:t>Kernel</a:t>
            </a:r>
            <a:endParaRPr lang="en-US" sz="1100" dirty="0">
              <a:solidFill>
                <a:srgbClr val="000000"/>
              </a:solidFill>
            </a:endParaRPr>
          </a:p>
        </p:txBody>
      </p:sp>
      <p:sp>
        <p:nvSpPr>
          <p:cNvPr id="35" name="Title 3"/>
          <p:cNvSpPr txBox="1">
            <a:spLocks/>
          </p:cNvSpPr>
          <p:nvPr/>
        </p:nvSpPr>
        <p:spPr>
          <a:xfrm>
            <a:off x="208772" y="43461"/>
            <a:ext cx="8649883" cy="770143"/>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solidFill>
                  <a:srgbClr val="000000"/>
                </a:solidFill>
              </a:rPr>
              <a:t>Windows Phone 8 </a:t>
            </a:r>
            <a:r>
              <a:rPr lang="en-US" sz="2400" dirty="0" err="1" smtClean="0">
                <a:solidFill>
                  <a:srgbClr val="000000"/>
                </a:solidFill>
              </a:rPr>
              <a:t>soporte</a:t>
            </a:r>
            <a:r>
              <a:rPr lang="en-US" sz="2400" dirty="0" smtClean="0">
                <a:solidFill>
                  <a:srgbClr val="000000"/>
                </a:solidFill>
              </a:rPr>
              <a:t> </a:t>
            </a:r>
            <a:r>
              <a:rPr lang="en-US" sz="2400" dirty="0" err="1" smtClean="0">
                <a:solidFill>
                  <a:srgbClr val="000000"/>
                </a:solidFill>
              </a:rPr>
              <a:t>nativo</a:t>
            </a:r>
            <a:r>
              <a:rPr lang="en-US" sz="2400" dirty="0" smtClean="0">
                <a:solidFill>
                  <a:srgbClr val="000000"/>
                </a:solidFill>
              </a:rPr>
              <a:t> con Windows phone 7!</a:t>
            </a:r>
            <a:endParaRPr lang="en-US" sz="2400" dirty="0">
              <a:solidFill>
                <a:srgbClr val="000000"/>
              </a:solidFill>
            </a:endParaRPr>
          </a:p>
        </p:txBody>
      </p:sp>
      <p:sp>
        <p:nvSpPr>
          <p:cNvPr id="37" name="Rectangle 9"/>
          <p:cNvSpPr/>
          <p:nvPr/>
        </p:nvSpPr>
        <p:spPr>
          <a:xfrm>
            <a:off x="1403648" y="706610"/>
            <a:ext cx="3168352" cy="473829"/>
          </a:xfrm>
          <a:prstGeom prst="rect">
            <a:avLst/>
          </a:prstGeom>
          <a:solidFill>
            <a:schemeClr val="bg2">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lIns="91294" tIns="45647" rIns="91294" bIns="45647" rtlCol="0" anchor="ctr"/>
          <a:lstStyle/>
          <a:p>
            <a:pPr algn="ctr"/>
            <a:r>
              <a:rPr lang="en-US" sz="2100" dirty="0">
                <a:solidFill>
                  <a:srgbClr val="FFFFFF"/>
                </a:solidFill>
              </a:rPr>
              <a:t>Windows </a:t>
            </a:r>
            <a:r>
              <a:rPr lang="en-US" sz="2100" dirty="0" smtClean="0">
                <a:solidFill>
                  <a:srgbClr val="FFFFFF"/>
                </a:solidFill>
              </a:rPr>
              <a:t>Phone 7 Apps</a:t>
            </a:r>
            <a:endParaRPr lang="en-US" sz="2100" dirty="0">
              <a:solidFill>
                <a:srgbClr val="FFFFFF"/>
              </a:solidFill>
            </a:endParaRPr>
          </a:p>
        </p:txBody>
      </p:sp>
      <p:sp>
        <p:nvSpPr>
          <p:cNvPr id="38" name="Rectangle 16"/>
          <p:cNvSpPr/>
          <p:nvPr/>
        </p:nvSpPr>
        <p:spPr>
          <a:xfrm>
            <a:off x="1403648" y="1275606"/>
            <a:ext cx="3168352" cy="53939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XAML</a:t>
            </a:r>
          </a:p>
        </p:txBody>
      </p:sp>
      <p:sp>
        <p:nvSpPr>
          <p:cNvPr id="39" name="Rectangle 8"/>
          <p:cNvSpPr/>
          <p:nvPr/>
        </p:nvSpPr>
        <p:spPr>
          <a:xfrm>
            <a:off x="1403648" y="1851670"/>
            <a:ext cx="3168352" cy="58941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C#, VB</a:t>
            </a:r>
          </a:p>
        </p:txBody>
      </p:sp>
      <p:sp>
        <p:nvSpPr>
          <p:cNvPr id="40" name="Rectangle 10"/>
          <p:cNvSpPr/>
          <p:nvPr/>
        </p:nvSpPr>
        <p:spPr>
          <a:xfrm>
            <a:off x="1403648" y="2499742"/>
            <a:ext cx="3168352" cy="1387349"/>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smtClean="0">
                <a:solidFill>
                  <a:srgbClr val="FFFFFF"/>
                </a:solidFill>
              </a:rPr>
              <a:t>Windows CE APIs</a:t>
            </a:r>
            <a:endParaRPr lang="en-US" dirty="0">
              <a:solidFill>
                <a:srgbClr val="FFFFFF"/>
              </a:solidFill>
            </a:endParaRPr>
          </a:p>
        </p:txBody>
      </p:sp>
      <p:sp>
        <p:nvSpPr>
          <p:cNvPr id="41" name="Rectangle 3"/>
          <p:cNvSpPr/>
          <p:nvPr/>
        </p:nvSpPr>
        <p:spPr>
          <a:xfrm>
            <a:off x="1403648" y="3939902"/>
            <a:ext cx="3168352" cy="484094"/>
          </a:xfrm>
          <a:prstGeom prst="rect">
            <a:avLst/>
          </a:prstGeom>
          <a:solidFill>
            <a:schemeClr val="bg2">
              <a:lumMod val="75000"/>
            </a:schemeClr>
          </a:solidFill>
          <a:ln>
            <a:noFill/>
          </a:ln>
          <a:effectLst/>
        </p:spPr>
        <p:style>
          <a:lnRef idx="1">
            <a:schemeClr val="accent3"/>
          </a:lnRef>
          <a:fillRef idx="2">
            <a:schemeClr val="accent3"/>
          </a:fillRef>
          <a:effectRef idx="1">
            <a:schemeClr val="accent3"/>
          </a:effectRef>
          <a:fontRef idx="minor">
            <a:schemeClr val="dk1"/>
          </a:fontRef>
        </p:style>
        <p:txBody>
          <a:bodyPr lIns="91294" tIns="45647" rIns="91294" bIns="45647" rtlCol="0" anchor="ctr"/>
          <a:lstStyle/>
          <a:p>
            <a:pPr algn="ctr"/>
            <a:r>
              <a:rPr lang="en-US" sz="2000" dirty="0">
                <a:solidFill>
                  <a:srgbClr val="FFFFFF"/>
                </a:solidFill>
              </a:rPr>
              <a:t>Windows </a:t>
            </a:r>
            <a:r>
              <a:rPr lang="en-US" sz="2000" dirty="0" smtClean="0">
                <a:solidFill>
                  <a:srgbClr val="FFFFFF"/>
                </a:solidFill>
              </a:rPr>
              <a:t>CE Services</a:t>
            </a:r>
            <a:endParaRPr lang="en-US" sz="2000" dirty="0">
              <a:solidFill>
                <a:srgbClr val="FFFFFF"/>
              </a:solidFill>
            </a:endParaRPr>
          </a:p>
        </p:txBody>
      </p:sp>
    </p:spTree>
    <p:extLst>
      <p:ext uri="{BB962C8B-B14F-4D97-AF65-F5344CB8AC3E}">
        <p14:creationId xmlns:p14="http://schemas.microsoft.com/office/powerpoint/2010/main" val="302658703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 sz="4000" dirty="0" smtClean="0">
                <a:solidFill>
                  <a:srgbClr val="3F3F3F"/>
                </a:solidFill>
              </a:rPr>
              <a:t>Herramientas a utilizar</a:t>
            </a:r>
            <a:endParaRPr lang="es-ES" sz="4000" dirty="0">
              <a:solidFill>
                <a:srgbClr val="3F3F3F"/>
              </a:solidFill>
            </a:endParaRPr>
          </a:p>
        </p:txBody>
      </p:sp>
      <p:grpSp>
        <p:nvGrpSpPr>
          <p:cNvPr id="4" name="Group 638"/>
          <p:cNvGrpSpPr/>
          <p:nvPr/>
        </p:nvGrpSpPr>
        <p:grpSpPr>
          <a:xfrm>
            <a:off x="3503357" y="1716925"/>
            <a:ext cx="2001226" cy="1834934"/>
            <a:chOff x="2808459" y="1630339"/>
            <a:chExt cx="2668680" cy="2446579"/>
          </a:xfrm>
        </p:grpSpPr>
        <p:sp>
          <p:nvSpPr>
            <p:cNvPr id="5" name="Rectangle 639"/>
            <p:cNvSpPr/>
            <p:nvPr/>
          </p:nvSpPr>
          <p:spPr bwMode="auto">
            <a:xfrm>
              <a:off x="2808459" y="2546213"/>
              <a:ext cx="2668680" cy="1530705"/>
            </a:xfrm>
            <a:prstGeom prst="rect">
              <a:avLst/>
            </a:prstGeom>
            <a:solidFill>
              <a:srgbClr val="F8AC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marL="457200" indent="-457200">
                <a:lnSpc>
                  <a:spcPct val="90000"/>
                </a:lnSpc>
                <a:spcBef>
                  <a:spcPts val="450"/>
                </a:spcBef>
                <a:buFont typeface="Arial"/>
                <a:buChar char="•"/>
              </a:pPr>
              <a:r>
                <a:rPr lang="en-US" sz="1400" dirty="0" smtClean="0">
                  <a:solidFill>
                    <a:srgbClr val="800000">
                      <a:alpha val="99000"/>
                    </a:srgbClr>
                  </a:solidFill>
                </a:rPr>
                <a:t>Windows Phone SDK</a:t>
              </a:r>
            </a:p>
            <a:p>
              <a:pPr marL="457200" indent="-457200">
                <a:lnSpc>
                  <a:spcPct val="90000"/>
                </a:lnSpc>
                <a:spcBef>
                  <a:spcPts val="450"/>
                </a:spcBef>
                <a:buFont typeface="Arial"/>
                <a:buChar char="•"/>
              </a:pPr>
              <a:r>
                <a:rPr lang="en-US" sz="1400" dirty="0" smtClean="0">
                  <a:solidFill>
                    <a:srgbClr val="800000">
                      <a:alpha val="99000"/>
                    </a:srgbClr>
                  </a:solidFill>
                </a:rPr>
                <a:t>Windows 8 64 Bits</a:t>
              </a:r>
              <a:endParaRPr lang="en-US" sz="900" dirty="0">
                <a:solidFill>
                  <a:srgbClr val="800000">
                    <a:alpha val="99000"/>
                  </a:srgbClr>
                </a:solidFill>
              </a:endParaRPr>
            </a:p>
          </p:txBody>
        </p:sp>
        <p:sp>
          <p:nvSpPr>
            <p:cNvPr id="6" name="Rectangle 640"/>
            <p:cNvSpPr/>
            <p:nvPr/>
          </p:nvSpPr>
          <p:spPr bwMode="auto">
            <a:xfrm>
              <a:off x="2808459" y="1630339"/>
              <a:ext cx="2668680" cy="915874"/>
            </a:xfrm>
            <a:prstGeom prst="rect">
              <a:avLst/>
            </a:prstGeom>
            <a:solidFill>
              <a:srgbClr val="EE31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685403" fontAlgn="base">
                <a:lnSpc>
                  <a:spcPct val="90000"/>
                </a:lnSpc>
                <a:spcBef>
                  <a:spcPct val="0"/>
                </a:spcBef>
                <a:spcAft>
                  <a:spcPct val="0"/>
                </a:spcAft>
              </a:pPr>
              <a:r>
                <a:rPr lang="en-US" dirty="0" smtClean="0">
                  <a:solidFill>
                    <a:srgbClr val="FFFFFF">
                      <a:alpha val="99000"/>
                    </a:srgbClr>
                  </a:solidFill>
                  <a:ea typeface="Segoe UI" pitchFamily="34" charset="0"/>
                  <a:cs typeface="Segoe UI" pitchFamily="34" charset="0"/>
                </a:rPr>
                <a:t>Windows Phone</a:t>
              </a:r>
              <a:endParaRPr lang="en-US" dirty="0">
                <a:solidFill>
                  <a:srgbClr val="FFFFFF">
                    <a:alpha val="99000"/>
                  </a:srgbClr>
                </a:solidFill>
                <a:ea typeface="Segoe UI" pitchFamily="34" charset="0"/>
                <a:cs typeface="Segoe UI" pitchFamily="34" charset="0"/>
              </a:endParaRPr>
            </a:p>
          </p:txBody>
        </p:sp>
      </p:grpSp>
      <p:grpSp>
        <p:nvGrpSpPr>
          <p:cNvPr id="7" name="Group 641"/>
          <p:cNvGrpSpPr/>
          <p:nvPr/>
        </p:nvGrpSpPr>
        <p:grpSpPr>
          <a:xfrm>
            <a:off x="5595110" y="1716925"/>
            <a:ext cx="2001226" cy="1834934"/>
            <a:chOff x="2808459" y="1630339"/>
            <a:chExt cx="2668680" cy="2446579"/>
          </a:xfrm>
        </p:grpSpPr>
        <p:sp>
          <p:nvSpPr>
            <p:cNvPr id="8" name="Rectangle 642"/>
            <p:cNvSpPr/>
            <p:nvPr/>
          </p:nvSpPr>
          <p:spPr bwMode="auto">
            <a:xfrm>
              <a:off x="2808459" y="2546213"/>
              <a:ext cx="2668680" cy="1530705"/>
            </a:xfrm>
            <a:prstGeom prst="rect">
              <a:avLst/>
            </a:prstGeom>
            <a:solidFill>
              <a:srgbClr val="F8AC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marL="457200" indent="-457200">
                <a:lnSpc>
                  <a:spcPct val="90000"/>
                </a:lnSpc>
                <a:spcBef>
                  <a:spcPts val="450"/>
                </a:spcBef>
                <a:buFont typeface="Arial"/>
                <a:buChar char="•"/>
              </a:pPr>
              <a:r>
                <a:rPr lang="en-US" sz="1400" dirty="0" smtClean="0">
                  <a:solidFill>
                    <a:srgbClr val="800000">
                      <a:alpha val="99000"/>
                    </a:srgbClr>
                  </a:solidFill>
                </a:rPr>
                <a:t>VS 2012</a:t>
              </a:r>
            </a:p>
            <a:p>
              <a:pPr marL="457200" indent="-457200">
                <a:lnSpc>
                  <a:spcPct val="90000"/>
                </a:lnSpc>
                <a:spcBef>
                  <a:spcPts val="450"/>
                </a:spcBef>
                <a:buFont typeface="Arial"/>
                <a:buChar char="•"/>
              </a:pPr>
              <a:r>
                <a:rPr lang="en-US" sz="1400" dirty="0" smtClean="0">
                  <a:solidFill>
                    <a:srgbClr val="800000">
                      <a:alpha val="99000"/>
                    </a:srgbClr>
                  </a:solidFill>
                </a:rPr>
                <a:t>Windows Phone SDK</a:t>
              </a:r>
            </a:p>
            <a:p>
              <a:pPr marL="457200" indent="-457200">
                <a:lnSpc>
                  <a:spcPct val="90000"/>
                </a:lnSpc>
                <a:spcBef>
                  <a:spcPts val="450"/>
                </a:spcBef>
                <a:buFont typeface="Arial"/>
                <a:buChar char="•"/>
              </a:pPr>
              <a:r>
                <a:rPr lang="en-US" sz="1400" dirty="0" smtClean="0">
                  <a:solidFill>
                    <a:srgbClr val="800000">
                      <a:alpha val="99000"/>
                    </a:srgbClr>
                  </a:solidFill>
                </a:rPr>
                <a:t>Windows 8 64 Bits</a:t>
              </a:r>
              <a:endParaRPr lang="en-US" sz="900" dirty="0">
                <a:solidFill>
                  <a:srgbClr val="800000">
                    <a:alpha val="99000"/>
                  </a:srgbClr>
                </a:solidFill>
              </a:endParaRPr>
            </a:p>
          </p:txBody>
        </p:sp>
        <p:sp>
          <p:nvSpPr>
            <p:cNvPr id="9" name="Rectangle 643"/>
            <p:cNvSpPr/>
            <p:nvPr/>
          </p:nvSpPr>
          <p:spPr bwMode="auto">
            <a:xfrm>
              <a:off x="2808459" y="1630339"/>
              <a:ext cx="2668680" cy="915874"/>
            </a:xfrm>
            <a:prstGeom prst="rect">
              <a:avLst/>
            </a:prstGeom>
            <a:solidFill>
              <a:srgbClr val="EE31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685403" fontAlgn="base">
                <a:lnSpc>
                  <a:spcPct val="90000"/>
                </a:lnSpc>
                <a:spcBef>
                  <a:spcPct val="0"/>
                </a:spcBef>
                <a:spcAft>
                  <a:spcPct val="0"/>
                </a:spcAft>
              </a:pPr>
              <a:r>
                <a:rPr lang="en-US" dirty="0" smtClean="0">
                  <a:solidFill>
                    <a:srgbClr val="FFFFFF">
                      <a:alpha val="99000"/>
                    </a:srgbClr>
                  </a:solidFill>
                  <a:ea typeface="Segoe UI" pitchFamily="34" charset="0"/>
                  <a:cs typeface="Segoe UI" pitchFamily="34" charset="0"/>
                </a:rPr>
                <a:t>Windows Phone y Windows 8</a:t>
              </a:r>
              <a:endParaRPr lang="en-US" dirty="0">
                <a:solidFill>
                  <a:srgbClr val="FFFFFF">
                    <a:alpha val="99000"/>
                  </a:srgbClr>
                </a:solidFill>
                <a:ea typeface="Segoe UI" pitchFamily="34" charset="0"/>
                <a:cs typeface="Segoe UI" pitchFamily="34" charset="0"/>
              </a:endParaRPr>
            </a:p>
          </p:txBody>
        </p:sp>
      </p:grpSp>
      <p:grpSp>
        <p:nvGrpSpPr>
          <p:cNvPr id="13" name="Group 1279"/>
          <p:cNvGrpSpPr/>
          <p:nvPr/>
        </p:nvGrpSpPr>
        <p:grpSpPr>
          <a:xfrm>
            <a:off x="1411602" y="1716925"/>
            <a:ext cx="2001226" cy="1834934"/>
            <a:chOff x="2808459" y="1630339"/>
            <a:chExt cx="2668680" cy="2446579"/>
          </a:xfrm>
        </p:grpSpPr>
        <p:sp>
          <p:nvSpPr>
            <p:cNvPr id="14" name="Rectangle 1280"/>
            <p:cNvSpPr/>
            <p:nvPr/>
          </p:nvSpPr>
          <p:spPr bwMode="auto">
            <a:xfrm>
              <a:off x="2808459" y="2546213"/>
              <a:ext cx="2668680" cy="1530705"/>
            </a:xfrm>
            <a:prstGeom prst="rect">
              <a:avLst/>
            </a:prstGeom>
            <a:solidFill>
              <a:srgbClr val="F8AC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marL="342900" indent="-342900">
                <a:lnSpc>
                  <a:spcPct val="90000"/>
                </a:lnSpc>
                <a:spcBef>
                  <a:spcPts val="450"/>
                </a:spcBef>
                <a:buFont typeface="Arial"/>
                <a:buChar char="•"/>
              </a:pPr>
              <a:r>
                <a:rPr lang="en-US" dirty="0" smtClean="0">
                  <a:solidFill>
                    <a:srgbClr val="800000">
                      <a:alpha val="99000"/>
                    </a:srgbClr>
                  </a:solidFill>
                </a:rPr>
                <a:t>VS 2012</a:t>
              </a:r>
            </a:p>
            <a:p>
              <a:pPr marL="342900" indent="-342900">
                <a:lnSpc>
                  <a:spcPct val="90000"/>
                </a:lnSpc>
                <a:spcBef>
                  <a:spcPts val="450"/>
                </a:spcBef>
                <a:buFont typeface="Arial"/>
                <a:buChar char="•"/>
              </a:pPr>
              <a:r>
                <a:rPr lang="en-US" dirty="0" smtClean="0">
                  <a:solidFill>
                    <a:srgbClr val="800000">
                      <a:alpha val="99000"/>
                    </a:srgbClr>
                  </a:solidFill>
                </a:rPr>
                <a:t>Windows 8</a:t>
              </a:r>
              <a:endParaRPr lang="en-US" sz="1050" dirty="0">
                <a:solidFill>
                  <a:srgbClr val="800000">
                    <a:alpha val="99000"/>
                  </a:srgbClr>
                </a:solidFill>
              </a:endParaRPr>
            </a:p>
          </p:txBody>
        </p:sp>
        <p:sp>
          <p:nvSpPr>
            <p:cNvPr id="15" name="Rectangle 1281"/>
            <p:cNvSpPr/>
            <p:nvPr/>
          </p:nvSpPr>
          <p:spPr bwMode="auto">
            <a:xfrm>
              <a:off x="2808459" y="1630339"/>
              <a:ext cx="2668680" cy="915874"/>
            </a:xfrm>
            <a:prstGeom prst="rect">
              <a:avLst/>
            </a:prstGeom>
            <a:solidFill>
              <a:srgbClr val="EE31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685403" fontAlgn="base">
                <a:lnSpc>
                  <a:spcPct val="90000"/>
                </a:lnSpc>
                <a:spcBef>
                  <a:spcPct val="0"/>
                </a:spcBef>
                <a:spcAft>
                  <a:spcPct val="0"/>
                </a:spcAft>
              </a:pPr>
              <a:r>
                <a:rPr lang="en-US" dirty="0" smtClean="0">
                  <a:solidFill>
                    <a:srgbClr val="FFFFFF">
                      <a:alpha val="99000"/>
                    </a:srgbClr>
                  </a:solidFill>
                  <a:ea typeface="Segoe UI" pitchFamily="34" charset="0"/>
                  <a:cs typeface="Segoe UI" pitchFamily="34" charset="0"/>
                </a:rPr>
                <a:t>Windows 8</a:t>
              </a:r>
              <a:endParaRPr lang="en-US" dirty="0">
                <a:solidFill>
                  <a:srgbClr val="FFFFFF">
                    <a:alpha val="99000"/>
                  </a:srgbClr>
                </a:solidFill>
                <a:ea typeface="Segoe UI" pitchFamily="34" charset="0"/>
                <a:cs typeface="Segoe UI" pitchFamily="34" charset="0"/>
              </a:endParaRPr>
            </a:p>
          </p:txBody>
        </p:sp>
      </p:grpSp>
    </p:spTree>
    <p:extLst>
      <p:ext uri="{BB962C8B-B14F-4D97-AF65-F5344CB8AC3E}">
        <p14:creationId xmlns:p14="http://schemas.microsoft.com/office/powerpoint/2010/main" val="3710446517"/>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xmlns:p14="http://schemas.microsoft.com/office/powerpoint/2010/main" spd="slow" advClick="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275856" y="1923678"/>
            <a:ext cx="5832648" cy="1296144"/>
          </a:xfrm>
        </p:spPr>
        <p:txBody>
          <a:bodyPr/>
          <a:lstStyle/>
          <a:p>
            <a:pPr marL="0" indent="0">
              <a:buNone/>
            </a:pPr>
            <a:r>
              <a:rPr lang="en-US" sz="5400" dirty="0" err="1" smtClean="0"/>
              <a:t>Estrategias</a:t>
            </a:r>
            <a:r>
              <a:rPr lang="en-US" sz="5400" dirty="0" smtClean="0"/>
              <a:t> </a:t>
            </a:r>
            <a:r>
              <a:rPr lang="en-US" sz="5400" dirty="0" err="1" smtClean="0"/>
              <a:t>para</a:t>
            </a:r>
            <a:r>
              <a:rPr lang="en-US" sz="5400" dirty="0" smtClean="0"/>
              <a:t> </a:t>
            </a:r>
            <a:r>
              <a:rPr lang="en-US" sz="5400" dirty="0" err="1" smtClean="0"/>
              <a:t>compartir</a:t>
            </a:r>
            <a:r>
              <a:rPr lang="en-US" sz="5400" dirty="0" smtClean="0"/>
              <a:t> </a:t>
            </a:r>
            <a:r>
              <a:rPr lang="en-US" sz="5400" dirty="0" err="1" smtClean="0"/>
              <a:t>código</a:t>
            </a:r>
            <a:r>
              <a:rPr lang="en-US" sz="5400" dirty="0" smtClean="0"/>
              <a:t>.</a:t>
            </a:r>
            <a:endParaRPr lang="en-US" sz="5400" dirty="0"/>
          </a:p>
        </p:txBody>
      </p:sp>
      <p:sp>
        <p:nvSpPr>
          <p:cNvPr id="4" name="Isosceles Triangle 3">
            <a:hlinkClick r:id="rId2"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6600" spc="-75" dirty="0">
                <a:gradFill>
                  <a:gsLst>
                    <a:gs pos="0">
                      <a:srgbClr val="FFFFFF"/>
                    </a:gs>
                    <a:gs pos="100000">
                      <a:srgbClr val="FFFFFF"/>
                    </a:gs>
                  </a:gsLst>
                  <a:lin ang="5400000" scaled="0"/>
                </a:gradFill>
                <a:ea typeface="Segoe UI" pitchFamily="34" charset="0"/>
                <a:cs typeface="Segoe UI" pitchFamily="34" charset="0"/>
              </a:rPr>
              <a:t>2</a:t>
            </a:r>
            <a:r>
              <a:rPr lang="en-US" sz="6600" spc="-75" dirty="0" smtClean="0">
                <a:gradFill>
                  <a:gsLst>
                    <a:gs pos="0">
                      <a:srgbClr val="FFFFFF"/>
                    </a:gs>
                    <a:gs pos="100000">
                      <a:srgbClr val="FFFFFF"/>
                    </a:gs>
                  </a:gsLst>
                  <a:lin ang="5400000" scaled="0"/>
                </a:gradFill>
                <a:ea typeface="Segoe UI" pitchFamily="34" charset="0"/>
                <a:cs typeface="Segoe UI" pitchFamily="34" charset="0"/>
              </a:rPr>
              <a:t>º</a:t>
            </a:r>
            <a:endParaRPr lang="en-US" sz="6600" spc="-7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20080647"/>
      </p:ext>
    </p:extLst>
  </p:cSld>
  <p:clrMapOvr>
    <a:masterClrMapping/>
  </p:clrMapOvr>
  <mc:AlternateContent xmlns:mc="http://schemas.openxmlformats.org/markup-compatibility/2006" xmlns:p14="http://schemas.microsoft.com/office/powerpoint/2010/main">
    <mc:Choice Requires="p14">
      <p:transition spd="slow" p14:dur="2000" advClick="0">
        <p14:ferris dir="l"/>
      </p:transition>
    </mc:Choice>
    <mc:Fallback xmlns="">
      <p:transition xmlns:p14="http://schemas.microsoft.com/office/powerpoint/2010/main" spd="slow" advClick="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MVVM</a:t>
            </a:r>
            <a:endParaRPr lang="en-US" dirty="0"/>
          </a:p>
        </p:txBody>
      </p:sp>
      <p:sp>
        <p:nvSpPr>
          <p:cNvPr id="4" name="Rectangle 3"/>
          <p:cNvSpPr/>
          <p:nvPr/>
        </p:nvSpPr>
        <p:spPr bwMode="auto">
          <a:xfrm>
            <a:off x="1297545" y="1702858"/>
            <a:ext cx="1421461" cy="142109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pPr>
            <a:r>
              <a:rPr lang="en-AU" dirty="0" smtClean="0">
                <a:gradFill>
                  <a:gsLst>
                    <a:gs pos="0">
                      <a:srgbClr val="FFFFFF"/>
                    </a:gs>
                    <a:gs pos="100000">
                      <a:srgbClr val="FFFFFF"/>
                    </a:gs>
                  </a:gsLst>
                  <a:lin ang="5400000" scaled="0"/>
                </a:gradFill>
                <a:ea typeface="Segoe UI" pitchFamily="34" charset="0"/>
                <a:cs typeface="Segoe UI" pitchFamily="34" charset="0"/>
              </a:rPr>
              <a:t>Vista</a:t>
            </a:r>
          </a:p>
        </p:txBody>
      </p:sp>
      <p:sp>
        <p:nvSpPr>
          <p:cNvPr id="38" name="Rectangle 37"/>
          <p:cNvSpPr/>
          <p:nvPr/>
        </p:nvSpPr>
        <p:spPr bwMode="auto">
          <a:xfrm>
            <a:off x="4086643" y="1702858"/>
            <a:ext cx="1421461" cy="1421091"/>
          </a:xfrm>
          <a:prstGeom prst="rect">
            <a:avLst/>
          </a:prstGeom>
          <a:solidFill>
            <a:srgbClr val="EE31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VistaModelo</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6516216" y="1702858"/>
            <a:ext cx="1421461" cy="600959"/>
          </a:xfrm>
          <a:prstGeom prst="rect">
            <a:avLst/>
          </a:prstGeom>
          <a:solidFill>
            <a:srgbClr val="EE31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Modelo</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6516216" y="2522990"/>
            <a:ext cx="1421461" cy="600959"/>
          </a:xfrm>
          <a:prstGeom prst="rect">
            <a:avLst/>
          </a:prstGeom>
          <a:solidFill>
            <a:srgbClr val="EE31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Modelo</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p:cNvCxnSpPr>
            <a:stCxn id="38" idx="1"/>
            <a:endCxn id="4" idx="3"/>
          </p:cNvCxnSpPr>
          <p:nvPr/>
        </p:nvCxnSpPr>
        <p:spPr>
          <a:xfrm flipH="1">
            <a:off x="2719006" y="2413404"/>
            <a:ext cx="1367637" cy="0"/>
          </a:xfrm>
          <a:prstGeom prst="straightConnector1">
            <a:avLst/>
          </a:prstGeom>
          <a:ln w="57150">
            <a:solidFill>
              <a:schemeClr val="bg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5493818" y="2031610"/>
            <a:ext cx="1022398" cy="0"/>
          </a:xfrm>
          <a:prstGeom prst="straightConnector1">
            <a:avLst/>
          </a:prstGeom>
          <a:ln w="57150">
            <a:solidFill>
              <a:srgbClr val="A51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5493817" y="2823470"/>
            <a:ext cx="1022399" cy="0"/>
          </a:xfrm>
          <a:prstGeom prst="straightConnector1">
            <a:avLst/>
          </a:prstGeom>
          <a:ln w="57150">
            <a:solidFill>
              <a:srgbClr val="A51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1297545" y="3442104"/>
            <a:ext cx="1421461" cy="1421091"/>
          </a:xfrm>
          <a:prstGeom prst="rect">
            <a:avLst/>
          </a:prstGeom>
          <a:solidFill>
            <a:srgbClr val="EE31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pPr>
            <a:r>
              <a:rPr lang="en-AU" dirty="0" smtClean="0">
                <a:gradFill>
                  <a:gsLst>
                    <a:gs pos="0">
                      <a:srgbClr val="FFFFFF"/>
                    </a:gs>
                    <a:gs pos="100000">
                      <a:srgbClr val="FFFFFF"/>
                    </a:gs>
                  </a:gsLst>
                  <a:lin ang="5400000" scaled="0"/>
                </a:gradFill>
                <a:ea typeface="Segoe UI" pitchFamily="34" charset="0"/>
                <a:cs typeface="Segoe UI" pitchFamily="34" charset="0"/>
              </a:rPr>
              <a:t>Main</a:t>
            </a:r>
          </a:p>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View.Xaml</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4086643" y="3442104"/>
            <a:ext cx="1421461" cy="1421091"/>
          </a:xfrm>
          <a:prstGeom prst="rect">
            <a:avLst/>
          </a:prstGeom>
          <a:solidFill>
            <a:srgbClr val="EE31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pPr>
            <a:r>
              <a:rPr lang="en-AU" sz="1600" dirty="0" smtClean="0">
                <a:gradFill>
                  <a:gsLst>
                    <a:gs pos="0">
                      <a:srgbClr val="FFFFFF"/>
                    </a:gs>
                    <a:gs pos="100000">
                      <a:srgbClr val="FFFFFF"/>
                    </a:gs>
                  </a:gsLst>
                  <a:lin ang="5400000" scaled="0"/>
                </a:gradFill>
                <a:ea typeface="Segoe UI" pitchFamily="34" charset="0"/>
                <a:cs typeface="Segoe UI" pitchFamily="34" charset="0"/>
              </a:rPr>
              <a:t>Main</a:t>
            </a:r>
          </a:p>
          <a:p>
            <a:pPr algn="ctr" defTabSz="685666" fontAlgn="base">
              <a:spcBef>
                <a:spcPct val="0"/>
              </a:spcBef>
              <a:spcAft>
                <a:spcPct val="0"/>
              </a:spcAft>
            </a:pPr>
            <a:r>
              <a:rPr lang="en-AU" sz="1600" dirty="0" err="1" smtClean="0">
                <a:gradFill>
                  <a:gsLst>
                    <a:gs pos="0">
                      <a:srgbClr val="FFFFFF"/>
                    </a:gs>
                    <a:gs pos="100000">
                      <a:srgbClr val="FFFFFF"/>
                    </a:gs>
                  </a:gsLst>
                  <a:lin ang="5400000" scaled="0"/>
                </a:gradFill>
                <a:ea typeface="Segoe UI" pitchFamily="34" charset="0"/>
                <a:cs typeface="Segoe UI" pitchFamily="34" charset="0"/>
              </a:rPr>
              <a:t>ViewModel.cs</a:t>
            </a:r>
            <a:endParaRPr lang="en-AU" sz="16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53" name="Straight Arrow Connector 52"/>
          <p:cNvCxnSpPr>
            <a:stCxn id="44" idx="1"/>
            <a:endCxn id="43" idx="3"/>
          </p:cNvCxnSpPr>
          <p:nvPr/>
        </p:nvCxnSpPr>
        <p:spPr>
          <a:xfrm flipH="1">
            <a:off x="2719006" y="4152650"/>
            <a:ext cx="1367637" cy="0"/>
          </a:xfrm>
          <a:prstGeom prst="straightConnector1">
            <a:avLst/>
          </a:prstGeom>
          <a:ln w="57150">
            <a:solidFill>
              <a:srgbClr val="A51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611561" y="1203598"/>
            <a:ext cx="7128792" cy="30180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8589" tIns="34295" rIns="34295" bIns="34295" numCol="1" spcCol="0" rtlCol="0" fromWordArt="0" anchor="ctr" anchorCtr="0" forceAA="0" compatLnSpc="1">
            <a:prstTxWarp prst="textNoShape">
              <a:avLst/>
            </a:prstTxWarp>
            <a:noAutofit/>
          </a:bodyPr>
          <a:lstStyle/>
          <a:p>
            <a:pPr defTabSz="685666" fontAlgn="base">
              <a:spcBef>
                <a:spcPct val="0"/>
              </a:spcBef>
              <a:spcAft>
                <a:spcPct val="0"/>
              </a:spcAft>
              <a:defRPr/>
            </a:pPr>
            <a:r>
              <a:rPr lang="en-US" sz="2400" kern="0" dirty="0" err="1" smtClean="0">
                <a:solidFill>
                  <a:schemeClr val="bg1">
                    <a:alpha val="99000"/>
                  </a:schemeClr>
                </a:solidFill>
                <a:latin typeface="Segoe UI Light"/>
                <a:ea typeface="Segoe UI" pitchFamily="34" charset="0"/>
                <a:cs typeface="Segoe UI" pitchFamily="34" charset="0"/>
              </a:rPr>
              <a:t>Separar</a:t>
            </a:r>
            <a:r>
              <a:rPr lang="en-US" sz="2400" kern="0" dirty="0" smtClean="0">
                <a:solidFill>
                  <a:schemeClr val="bg1">
                    <a:alpha val="99000"/>
                  </a:schemeClr>
                </a:solidFill>
                <a:latin typeface="Segoe UI Light"/>
                <a:ea typeface="Segoe UI" pitchFamily="34" charset="0"/>
                <a:cs typeface="Segoe UI" pitchFamily="34" charset="0"/>
              </a:rPr>
              <a:t> la UI de la </a:t>
            </a:r>
            <a:r>
              <a:rPr lang="en-US" sz="2400" kern="0" dirty="0" err="1" smtClean="0">
                <a:solidFill>
                  <a:schemeClr val="bg1">
                    <a:alpha val="99000"/>
                  </a:schemeClr>
                </a:solidFill>
                <a:latin typeface="Segoe UI Light"/>
                <a:ea typeface="Segoe UI" pitchFamily="34" charset="0"/>
                <a:cs typeface="Segoe UI" pitchFamily="34" charset="0"/>
              </a:rPr>
              <a:t>lógica</a:t>
            </a:r>
            <a:r>
              <a:rPr lang="en-US" sz="2400" kern="0" dirty="0" smtClean="0">
                <a:solidFill>
                  <a:schemeClr val="bg1">
                    <a:alpha val="99000"/>
                  </a:schemeClr>
                </a:solidFill>
                <a:latin typeface="Segoe UI Light"/>
                <a:ea typeface="Segoe UI" pitchFamily="34" charset="0"/>
                <a:cs typeface="Segoe UI" pitchFamily="34" charset="0"/>
              </a:rPr>
              <a:t> de </a:t>
            </a:r>
            <a:r>
              <a:rPr lang="en-US" sz="2400" kern="0" dirty="0" err="1" smtClean="0">
                <a:solidFill>
                  <a:schemeClr val="bg1">
                    <a:alpha val="99000"/>
                  </a:schemeClr>
                </a:solidFill>
                <a:latin typeface="Segoe UI Light"/>
                <a:ea typeface="Segoe UI" pitchFamily="34" charset="0"/>
                <a:cs typeface="Segoe UI" pitchFamily="34" charset="0"/>
              </a:rPr>
              <a:t>negocio</a:t>
            </a:r>
            <a:r>
              <a:rPr lang="en-US" sz="2400" kern="0" dirty="0" smtClean="0">
                <a:solidFill>
                  <a:schemeClr val="bg1">
                    <a:alpha val="99000"/>
                  </a:schemeClr>
                </a:solidFill>
                <a:latin typeface="Segoe UI Light"/>
                <a:ea typeface="Segoe UI" pitchFamily="34" charset="0"/>
                <a:cs typeface="Segoe UI" pitchFamily="34" charset="0"/>
              </a:rPr>
              <a:t>.</a:t>
            </a:r>
            <a:endParaRPr lang="en-US" sz="2400" kern="0" dirty="0">
              <a:solidFill>
                <a:schemeClr val="bg1">
                  <a:alpha val="99000"/>
                </a:schemeClr>
              </a:solidFill>
              <a:latin typeface="Segoe UI Light"/>
              <a:ea typeface="Segoe UI" pitchFamily="34" charset="0"/>
              <a:cs typeface="Segoe UI" pitchFamily="34" charset="0"/>
            </a:endParaRPr>
          </a:p>
        </p:txBody>
      </p:sp>
      <p:sp>
        <p:nvSpPr>
          <p:cNvPr id="8" name="CuadroTexto 7"/>
          <p:cNvSpPr txBox="1"/>
          <p:nvPr/>
        </p:nvSpPr>
        <p:spPr>
          <a:xfrm>
            <a:off x="2915816" y="2078727"/>
            <a:ext cx="1069524" cy="276999"/>
          </a:xfrm>
          <a:prstGeom prst="rect">
            <a:avLst/>
          </a:prstGeom>
          <a:noFill/>
        </p:spPr>
        <p:txBody>
          <a:bodyPr wrap="none" rtlCol="0">
            <a:spAutoFit/>
          </a:bodyPr>
          <a:lstStyle/>
          <a:p>
            <a:r>
              <a:rPr lang="es-ES" sz="1200" dirty="0" smtClean="0">
                <a:solidFill>
                  <a:srgbClr val="2A2A2A"/>
                </a:solidFill>
              </a:rPr>
              <a:t>Data </a:t>
            </a:r>
            <a:r>
              <a:rPr lang="es-ES" sz="1200" dirty="0" err="1" smtClean="0">
                <a:solidFill>
                  <a:srgbClr val="2A2A2A"/>
                </a:solidFill>
              </a:rPr>
              <a:t>Binding</a:t>
            </a:r>
            <a:endParaRPr lang="es-ES" sz="1200" dirty="0">
              <a:solidFill>
                <a:srgbClr val="2A2A2A"/>
              </a:solidFill>
            </a:endParaRPr>
          </a:p>
        </p:txBody>
      </p:sp>
      <p:sp>
        <p:nvSpPr>
          <p:cNvPr id="9" name="CuadroTexto 8"/>
          <p:cNvSpPr txBox="1"/>
          <p:nvPr/>
        </p:nvSpPr>
        <p:spPr>
          <a:xfrm>
            <a:off x="2987824" y="2427734"/>
            <a:ext cx="908547" cy="276999"/>
          </a:xfrm>
          <a:prstGeom prst="rect">
            <a:avLst/>
          </a:prstGeom>
          <a:noFill/>
        </p:spPr>
        <p:txBody>
          <a:bodyPr wrap="none" rtlCol="0">
            <a:spAutoFit/>
          </a:bodyPr>
          <a:lstStyle/>
          <a:p>
            <a:r>
              <a:rPr lang="es-ES" sz="1200" dirty="0" smtClean="0">
                <a:solidFill>
                  <a:srgbClr val="2A2A2A"/>
                </a:solidFill>
              </a:rPr>
              <a:t>Comandos</a:t>
            </a:r>
            <a:endParaRPr lang="es-ES" sz="1200" dirty="0">
              <a:solidFill>
                <a:srgbClr val="2A2A2A"/>
              </a:solidFill>
            </a:endParaRPr>
          </a:p>
        </p:txBody>
      </p:sp>
      <p:sp>
        <p:nvSpPr>
          <p:cNvPr id="10" name="CuadroTexto 9"/>
          <p:cNvSpPr txBox="1"/>
          <p:nvPr/>
        </p:nvSpPr>
        <p:spPr>
          <a:xfrm>
            <a:off x="1279084" y="2787774"/>
            <a:ext cx="1492716" cy="276999"/>
          </a:xfrm>
          <a:prstGeom prst="rect">
            <a:avLst/>
          </a:prstGeom>
          <a:noFill/>
        </p:spPr>
        <p:txBody>
          <a:bodyPr wrap="none" rtlCol="0">
            <a:spAutoFit/>
          </a:bodyPr>
          <a:lstStyle/>
          <a:p>
            <a:r>
              <a:rPr lang="es-ES" sz="1200" dirty="0" smtClean="0"/>
              <a:t>Interfaz de Usuario</a:t>
            </a:r>
            <a:endParaRPr lang="es-ES" sz="1200" dirty="0"/>
          </a:p>
        </p:txBody>
      </p:sp>
      <p:sp>
        <p:nvSpPr>
          <p:cNvPr id="11" name="CuadroTexto 10"/>
          <p:cNvSpPr txBox="1"/>
          <p:nvPr/>
        </p:nvSpPr>
        <p:spPr>
          <a:xfrm>
            <a:off x="6516216" y="2859782"/>
            <a:ext cx="1441762" cy="276999"/>
          </a:xfrm>
          <a:prstGeom prst="rect">
            <a:avLst/>
          </a:prstGeom>
          <a:noFill/>
        </p:spPr>
        <p:txBody>
          <a:bodyPr wrap="none" rtlCol="0">
            <a:spAutoFit/>
          </a:bodyPr>
          <a:lstStyle/>
          <a:p>
            <a:r>
              <a:rPr lang="es-ES" sz="1200" dirty="0" smtClean="0"/>
              <a:t>Lógica de Negocio</a:t>
            </a:r>
            <a:endParaRPr lang="es-ES" sz="1200" dirty="0"/>
          </a:p>
        </p:txBody>
      </p:sp>
      <p:sp>
        <p:nvSpPr>
          <p:cNvPr id="21" name="CuadroTexto 20"/>
          <p:cNvSpPr txBox="1"/>
          <p:nvPr/>
        </p:nvSpPr>
        <p:spPr>
          <a:xfrm>
            <a:off x="6516216" y="2067694"/>
            <a:ext cx="1441762" cy="276999"/>
          </a:xfrm>
          <a:prstGeom prst="rect">
            <a:avLst/>
          </a:prstGeom>
          <a:noFill/>
        </p:spPr>
        <p:txBody>
          <a:bodyPr wrap="none" rtlCol="0">
            <a:spAutoFit/>
          </a:bodyPr>
          <a:lstStyle/>
          <a:p>
            <a:r>
              <a:rPr lang="es-ES" sz="1200" dirty="0" smtClean="0"/>
              <a:t>Lógica de Negocio</a:t>
            </a:r>
            <a:endParaRPr lang="es-ES" sz="1200" dirty="0"/>
          </a:p>
        </p:txBody>
      </p:sp>
      <p:sp>
        <p:nvSpPr>
          <p:cNvPr id="12" name="CuadroTexto 11"/>
          <p:cNvSpPr txBox="1"/>
          <p:nvPr/>
        </p:nvSpPr>
        <p:spPr>
          <a:xfrm>
            <a:off x="4291502" y="2643758"/>
            <a:ext cx="1072586" cy="461665"/>
          </a:xfrm>
          <a:prstGeom prst="rect">
            <a:avLst/>
          </a:prstGeom>
          <a:noFill/>
        </p:spPr>
        <p:txBody>
          <a:bodyPr wrap="none" rtlCol="0">
            <a:spAutoFit/>
          </a:bodyPr>
          <a:lstStyle/>
          <a:p>
            <a:pPr algn="ctr"/>
            <a:r>
              <a:rPr lang="es-ES" sz="1200" dirty="0" smtClean="0"/>
              <a:t>Lógica de </a:t>
            </a:r>
          </a:p>
          <a:p>
            <a:pPr algn="ctr"/>
            <a:r>
              <a:rPr lang="es-ES" sz="1200" dirty="0" smtClean="0"/>
              <a:t>Presentación</a:t>
            </a:r>
            <a:endParaRPr lang="es-ES" sz="1200" dirty="0"/>
          </a:p>
        </p:txBody>
      </p:sp>
    </p:spTree>
    <p:extLst>
      <p:ext uri="{BB962C8B-B14F-4D97-AF65-F5344CB8AC3E}">
        <p14:creationId xmlns:p14="http://schemas.microsoft.com/office/powerpoint/2010/main" val="356915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39" grpId="0" animBg="1"/>
      <p:bldP spid="40" grpId="0" animBg="1"/>
      <p:bldP spid="43" grpId="0" animBg="1"/>
      <p:bldP spid="44" grpId="0" animBg="1"/>
      <p:bldP spid="8" grpId="0"/>
      <p:bldP spid="9" grpId="0"/>
      <p:bldP spid="10" grpId="0"/>
      <p:bldP spid="11" grpId="0"/>
      <p:bldP spid="2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275856" y="1923678"/>
            <a:ext cx="5832648" cy="1296144"/>
          </a:xfrm>
        </p:spPr>
        <p:txBody>
          <a:bodyPr/>
          <a:lstStyle/>
          <a:p>
            <a:pPr marL="0" indent="0">
              <a:buNone/>
            </a:pPr>
            <a:r>
              <a:rPr lang="en-US" sz="3200" dirty="0" err="1" smtClean="0"/>
              <a:t>Comenzamos</a:t>
            </a:r>
            <a:r>
              <a:rPr lang="en-US" sz="3200" dirty="0" smtClean="0"/>
              <a:t>, </a:t>
            </a:r>
            <a:r>
              <a:rPr lang="en-US" sz="3200" dirty="0" err="1" smtClean="0"/>
              <a:t>nuestra</a:t>
            </a:r>
            <a:r>
              <a:rPr lang="en-US" sz="3200" dirty="0" smtClean="0"/>
              <a:t> </a:t>
            </a:r>
            <a:r>
              <a:rPr lang="en-US" sz="3200" dirty="0" err="1" smtClean="0"/>
              <a:t>aplicación</a:t>
            </a:r>
            <a:r>
              <a:rPr lang="en-US" sz="3200" dirty="0" smtClean="0"/>
              <a:t> Windows Phone 7.</a:t>
            </a:r>
            <a:endParaRPr lang="en-US" sz="3200" dirty="0"/>
          </a:p>
        </p:txBody>
      </p:sp>
      <p:sp>
        <p:nvSpPr>
          <p:cNvPr id="4" name="Isosceles Triangle 3">
            <a:hlinkClick r:id="rId2"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2800" spc="-75" dirty="0" smtClean="0">
                <a:gradFill>
                  <a:gsLst>
                    <a:gs pos="0">
                      <a:srgbClr val="FFFFFF"/>
                    </a:gs>
                    <a:gs pos="100000">
                      <a:srgbClr val="FFFFFF"/>
                    </a:gs>
                  </a:gsLst>
                  <a:lin ang="5400000" scaled="0"/>
                </a:gradFill>
                <a:ea typeface="Segoe UI" pitchFamily="34" charset="0"/>
                <a:cs typeface="Segoe UI" pitchFamily="34" charset="0"/>
              </a:rPr>
              <a:t>DEMO</a:t>
            </a:r>
            <a:endParaRPr lang="en-US" sz="2800" spc="-7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9770363"/>
      </p:ext>
    </p:extLst>
  </p:cSld>
  <p:clrMapOvr>
    <a:masterClrMapping/>
  </p:clrMapOvr>
  <mc:AlternateContent xmlns:mc="http://schemas.openxmlformats.org/markup-compatibility/2006" xmlns:p14="http://schemas.microsoft.com/office/powerpoint/2010/main">
    <mc:Choice Requires="p14">
      <p:transition spd="slow" p14:dur="2000" advClick="0">
        <p14:ferris dir="l"/>
      </p:transition>
    </mc:Choice>
    <mc:Fallback xmlns="">
      <p:transition xmlns:p14="http://schemas.microsoft.com/office/powerpoint/2010/main" spd="slow" advClick="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275856" y="1923678"/>
            <a:ext cx="5832648" cy="1296144"/>
          </a:xfrm>
        </p:spPr>
        <p:txBody>
          <a:bodyPr/>
          <a:lstStyle/>
          <a:p>
            <a:pPr marL="0" indent="0">
              <a:buNone/>
            </a:pPr>
            <a:r>
              <a:rPr lang="en-US" sz="3200" dirty="0" err="1" smtClean="0"/>
              <a:t>Portando</a:t>
            </a:r>
            <a:r>
              <a:rPr lang="en-US" sz="3200" dirty="0" smtClean="0"/>
              <a:t> de Windows Phone 7 a Windows Phone 8.</a:t>
            </a:r>
            <a:endParaRPr lang="en-US" sz="3200" dirty="0"/>
          </a:p>
        </p:txBody>
      </p:sp>
      <p:sp>
        <p:nvSpPr>
          <p:cNvPr id="4" name="Isosceles Triangle 3">
            <a:hlinkClick r:id="rId2"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2800" spc="-75" dirty="0" smtClean="0">
                <a:gradFill>
                  <a:gsLst>
                    <a:gs pos="0">
                      <a:srgbClr val="FFFFFF"/>
                    </a:gs>
                    <a:gs pos="100000">
                      <a:srgbClr val="FFFFFF"/>
                    </a:gs>
                  </a:gsLst>
                  <a:lin ang="5400000" scaled="0"/>
                </a:gradFill>
                <a:ea typeface="Segoe UI" pitchFamily="34" charset="0"/>
                <a:cs typeface="Segoe UI" pitchFamily="34" charset="0"/>
              </a:rPr>
              <a:t>DEMO</a:t>
            </a:r>
            <a:endParaRPr lang="en-US" sz="2800" spc="-7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99959646"/>
      </p:ext>
    </p:extLst>
  </p:cSld>
  <p:clrMapOvr>
    <a:masterClrMapping/>
  </p:clrMapOvr>
  <mc:AlternateContent xmlns:mc="http://schemas.openxmlformats.org/markup-compatibility/2006" xmlns:p14="http://schemas.microsoft.com/office/powerpoint/2010/main">
    <mc:Choice Requires="p14">
      <p:transition spd="slow" p14:dur="2000" advClick="0">
        <p14:ferris dir="l"/>
      </p:transition>
    </mc:Choice>
    <mc:Fallback xmlns="">
      <p:transition xmlns:p14="http://schemas.microsoft.com/office/powerpoint/2010/main" spd="slow" advClick="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t>Problema</a:t>
            </a:r>
            <a:endParaRPr lang="en-US" dirty="0"/>
          </a:p>
        </p:txBody>
      </p:sp>
      <p:sp>
        <p:nvSpPr>
          <p:cNvPr id="17" name="Text Placeholder 4"/>
          <p:cNvSpPr>
            <a:spLocks noGrp="1"/>
          </p:cNvSpPr>
          <p:nvPr>
            <p:ph type="body" sz="quarter" idx="20"/>
          </p:nvPr>
        </p:nvSpPr>
        <p:spPr>
          <a:xfrm>
            <a:off x="3275856" y="1076325"/>
            <a:ext cx="5571560" cy="2935585"/>
          </a:xfrm>
        </p:spPr>
        <p:txBody>
          <a:bodyPr tIns="0">
            <a:normAutofit/>
          </a:bodyPr>
          <a:lstStyle/>
          <a:p>
            <a:r>
              <a:rPr lang="en-US" b="1" dirty="0" err="1" smtClean="0"/>
              <a:t>Doble</a:t>
            </a:r>
            <a:r>
              <a:rPr lang="en-US" b="1" dirty="0" smtClean="0"/>
              <a:t> </a:t>
            </a:r>
            <a:r>
              <a:rPr lang="en-US" b="1" dirty="0" err="1" smtClean="0"/>
              <a:t>trabajo</a:t>
            </a:r>
            <a:r>
              <a:rPr lang="en-US" b="1" dirty="0" smtClean="0"/>
              <a:t>!</a:t>
            </a:r>
            <a:r>
              <a:rPr lang="en-US" dirty="0" smtClean="0"/>
              <a:t>. </a:t>
            </a:r>
            <a:r>
              <a:rPr lang="en-US" dirty="0" err="1" smtClean="0"/>
              <a:t>Ahora</a:t>
            </a:r>
            <a:r>
              <a:rPr lang="en-US" dirty="0" smtClean="0"/>
              <a:t> </a:t>
            </a:r>
            <a:r>
              <a:rPr lang="en-US" dirty="0" err="1" smtClean="0"/>
              <a:t>cada</a:t>
            </a:r>
            <a:r>
              <a:rPr lang="en-US" dirty="0" smtClean="0"/>
              <a:t> </a:t>
            </a:r>
            <a:r>
              <a:rPr lang="en-US" dirty="0" err="1" smtClean="0"/>
              <a:t>cambio</a:t>
            </a:r>
            <a:r>
              <a:rPr lang="en-US" dirty="0" smtClean="0"/>
              <a:t> </a:t>
            </a:r>
            <a:r>
              <a:rPr lang="en-US" dirty="0" err="1" smtClean="0"/>
              <a:t>tenemos</a:t>
            </a:r>
            <a:r>
              <a:rPr lang="en-US" dirty="0" smtClean="0"/>
              <a:t> </a:t>
            </a:r>
            <a:r>
              <a:rPr lang="en-US" dirty="0" err="1" smtClean="0"/>
              <a:t>que</a:t>
            </a:r>
            <a:r>
              <a:rPr lang="en-US" dirty="0" smtClean="0"/>
              <a:t> </a:t>
            </a:r>
            <a:r>
              <a:rPr lang="en-US" dirty="0" err="1" smtClean="0"/>
              <a:t>tenerlo</a:t>
            </a:r>
            <a:r>
              <a:rPr lang="en-US" dirty="0" smtClean="0"/>
              <a:t> en </a:t>
            </a:r>
            <a:r>
              <a:rPr lang="en-US" dirty="0" err="1" smtClean="0"/>
              <a:t>cuenta</a:t>
            </a:r>
            <a:r>
              <a:rPr lang="en-US" dirty="0" smtClean="0"/>
              <a:t> en dos apps </a:t>
            </a:r>
            <a:r>
              <a:rPr lang="en-US" dirty="0" err="1" smtClean="0"/>
              <a:t>diferentes</a:t>
            </a:r>
            <a:r>
              <a:rPr lang="en-US" dirty="0" smtClean="0"/>
              <a:t>.</a:t>
            </a:r>
          </a:p>
          <a:p>
            <a:endParaRPr lang="en-US" dirty="0" smtClean="0"/>
          </a:p>
          <a:p>
            <a:pPr lvl="1" algn="ctr"/>
            <a:r>
              <a:rPr lang="en-US" sz="3200" b="1" dirty="0">
                <a:solidFill>
                  <a:schemeClr val="accent1"/>
                </a:solidFill>
              </a:rPr>
              <a:t>¿</a:t>
            </a:r>
            <a:r>
              <a:rPr lang="en-US" sz="3200" b="1" dirty="0" err="1" smtClean="0">
                <a:solidFill>
                  <a:schemeClr val="accent1"/>
                </a:solidFill>
              </a:rPr>
              <a:t>Solución</a:t>
            </a:r>
            <a:r>
              <a:rPr lang="en-US" sz="3200" b="1" dirty="0" smtClean="0">
                <a:solidFill>
                  <a:schemeClr val="accent1"/>
                </a:solidFill>
              </a:rPr>
              <a:t>?</a:t>
            </a:r>
          </a:p>
        </p:txBody>
      </p:sp>
      <p:pic>
        <p:nvPicPr>
          <p:cNvPr id="22" name="Marcador de posición de imagen 21" descr="912accb5_picard-facepalm.png"/>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l="13556" r="13556"/>
          <a:stretch>
            <a:fillRect/>
          </a:stretch>
        </p:blipFill>
        <p:spPr>
          <a:xfrm>
            <a:off x="296584" y="1203598"/>
            <a:ext cx="2798760" cy="2304256"/>
          </a:xfrm>
        </p:spPr>
      </p:pic>
    </p:spTree>
    <p:extLst>
      <p:ext uri="{BB962C8B-B14F-4D97-AF65-F5344CB8AC3E}">
        <p14:creationId xmlns:p14="http://schemas.microsoft.com/office/powerpoint/2010/main" val="1696276112"/>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 sz="4000" dirty="0" smtClean="0">
                <a:solidFill>
                  <a:srgbClr val="3F3F3F"/>
                </a:solidFill>
              </a:rPr>
              <a:t>Técnicas de reutilización de código</a:t>
            </a:r>
            <a:endParaRPr lang="es-ES" sz="4000" dirty="0">
              <a:solidFill>
                <a:srgbClr val="3F3F3F"/>
              </a:solidFill>
            </a:endParaRPr>
          </a:p>
        </p:txBody>
      </p:sp>
      <p:grpSp>
        <p:nvGrpSpPr>
          <p:cNvPr id="12" name="Group 1279"/>
          <p:cNvGrpSpPr/>
          <p:nvPr/>
        </p:nvGrpSpPr>
        <p:grpSpPr>
          <a:xfrm>
            <a:off x="251520" y="1059582"/>
            <a:ext cx="1656184" cy="2160239"/>
            <a:chOff x="2808459" y="1630339"/>
            <a:chExt cx="2668680" cy="2293667"/>
          </a:xfrm>
        </p:grpSpPr>
        <p:sp>
          <p:nvSpPr>
            <p:cNvPr id="16" name="Rectangle 1280"/>
            <p:cNvSpPr/>
            <p:nvPr/>
          </p:nvSpPr>
          <p:spPr bwMode="auto">
            <a:xfrm>
              <a:off x="2808459" y="2546213"/>
              <a:ext cx="2668680" cy="1377793"/>
            </a:xfrm>
            <a:prstGeom prst="rect">
              <a:avLst/>
            </a:prstGeom>
            <a:solidFill>
              <a:srgbClr val="F8AC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marL="342900" indent="-342900">
                <a:lnSpc>
                  <a:spcPct val="90000"/>
                </a:lnSpc>
                <a:spcBef>
                  <a:spcPts val="450"/>
                </a:spcBef>
                <a:buFont typeface="Arial"/>
                <a:buChar char="•"/>
              </a:pPr>
              <a:endParaRPr lang="en-US" sz="1050" dirty="0" smtClean="0">
                <a:solidFill>
                  <a:srgbClr val="800000">
                    <a:alpha val="99000"/>
                  </a:srgbClr>
                </a:solidFill>
              </a:endParaRPr>
            </a:p>
            <a:p>
              <a:pPr marL="342900" indent="-342900">
                <a:lnSpc>
                  <a:spcPct val="90000"/>
                </a:lnSpc>
                <a:spcBef>
                  <a:spcPts val="450"/>
                </a:spcBef>
                <a:buFont typeface="Arial"/>
                <a:buChar char="•"/>
              </a:pPr>
              <a:r>
                <a:rPr lang="en-US" sz="1050" dirty="0" err="1" smtClean="0">
                  <a:solidFill>
                    <a:srgbClr val="800000">
                      <a:alpha val="99000"/>
                    </a:srgbClr>
                  </a:solidFill>
                </a:rPr>
                <a:t>Copiar</a:t>
              </a:r>
              <a:r>
                <a:rPr lang="en-US" sz="1050" dirty="0" smtClean="0">
                  <a:solidFill>
                    <a:srgbClr val="800000">
                      <a:alpha val="99000"/>
                    </a:srgbClr>
                  </a:solidFill>
                </a:rPr>
                <a:t> y </a:t>
              </a:r>
              <a:r>
                <a:rPr lang="en-US" sz="1050" dirty="0" err="1" smtClean="0">
                  <a:solidFill>
                    <a:srgbClr val="800000">
                      <a:alpha val="99000"/>
                    </a:srgbClr>
                  </a:solidFill>
                </a:rPr>
                <a:t>pegar</a:t>
              </a:r>
              <a:r>
                <a:rPr lang="en-US" sz="1050" dirty="0" smtClean="0">
                  <a:solidFill>
                    <a:srgbClr val="800000">
                      <a:alpha val="99000"/>
                    </a:srgbClr>
                  </a:solidFill>
                </a:rPr>
                <a:t>.</a:t>
              </a:r>
            </a:p>
            <a:p>
              <a:pPr marL="342900" indent="-342900">
                <a:lnSpc>
                  <a:spcPct val="90000"/>
                </a:lnSpc>
                <a:spcBef>
                  <a:spcPts val="450"/>
                </a:spcBef>
                <a:buFont typeface="Arial"/>
                <a:buChar char="•"/>
              </a:pPr>
              <a:r>
                <a:rPr lang="en-US" sz="1050" dirty="0" err="1" smtClean="0">
                  <a:solidFill>
                    <a:srgbClr val="800000">
                      <a:alpha val="99000"/>
                    </a:srgbClr>
                  </a:solidFill>
                </a:rPr>
                <a:t>Mismo</a:t>
              </a:r>
              <a:r>
                <a:rPr lang="en-US" sz="1050" dirty="0" smtClean="0">
                  <a:solidFill>
                    <a:srgbClr val="800000">
                      <a:alpha val="99000"/>
                    </a:srgbClr>
                  </a:solidFill>
                </a:rPr>
                <a:t> </a:t>
              </a:r>
              <a:r>
                <a:rPr lang="en-US" sz="1050" dirty="0" err="1" smtClean="0">
                  <a:solidFill>
                    <a:srgbClr val="800000">
                      <a:alpha val="99000"/>
                    </a:srgbClr>
                  </a:solidFill>
                </a:rPr>
                <a:t>código</a:t>
              </a:r>
              <a:r>
                <a:rPr lang="en-US" sz="1050" dirty="0" smtClean="0">
                  <a:solidFill>
                    <a:srgbClr val="800000">
                      <a:alpha val="99000"/>
                    </a:srgbClr>
                  </a:solidFill>
                </a:rPr>
                <a:t> </a:t>
              </a:r>
              <a:r>
                <a:rPr lang="en-US" sz="1050" dirty="0" err="1" smtClean="0">
                  <a:solidFill>
                    <a:srgbClr val="800000">
                      <a:alpha val="99000"/>
                    </a:srgbClr>
                  </a:solidFill>
                </a:rPr>
                <a:t>duplicado</a:t>
              </a:r>
              <a:r>
                <a:rPr lang="en-US" sz="1050" dirty="0" smtClean="0">
                  <a:solidFill>
                    <a:srgbClr val="800000">
                      <a:alpha val="99000"/>
                    </a:srgbClr>
                  </a:solidFill>
                </a:rPr>
                <a:t>.</a:t>
              </a:r>
            </a:p>
            <a:p>
              <a:pPr marL="342900" indent="-342900">
                <a:lnSpc>
                  <a:spcPct val="90000"/>
                </a:lnSpc>
                <a:spcBef>
                  <a:spcPts val="450"/>
                </a:spcBef>
                <a:buFont typeface="Arial"/>
                <a:buChar char="•"/>
              </a:pPr>
              <a:r>
                <a:rPr lang="en-US" sz="1050" dirty="0" err="1" smtClean="0">
                  <a:solidFill>
                    <a:srgbClr val="800000">
                      <a:alpha val="99000"/>
                    </a:srgbClr>
                  </a:solidFill>
                </a:rPr>
                <a:t>Difícil</a:t>
              </a:r>
              <a:r>
                <a:rPr lang="en-US" sz="1050" dirty="0" smtClean="0">
                  <a:solidFill>
                    <a:srgbClr val="800000">
                      <a:alpha val="99000"/>
                    </a:srgbClr>
                  </a:solidFill>
                </a:rPr>
                <a:t> de </a:t>
              </a:r>
              <a:r>
                <a:rPr lang="en-US" sz="1050" dirty="0" err="1" smtClean="0">
                  <a:solidFill>
                    <a:srgbClr val="800000">
                      <a:alpha val="99000"/>
                    </a:srgbClr>
                  </a:solidFill>
                </a:rPr>
                <a:t>mantener</a:t>
              </a:r>
              <a:r>
                <a:rPr lang="en-US" sz="1050" dirty="0" smtClean="0">
                  <a:solidFill>
                    <a:srgbClr val="800000">
                      <a:alpha val="99000"/>
                    </a:srgbClr>
                  </a:solidFill>
                </a:rPr>
                <a:t>.</a:t>
              </a:r>
            </a:p>
            <a:p>
              <a:pPr marL="342900" indent="-342900">
                <a:lnSpc>
                  <a:spcPct val="90000"/>
                </a:lnSpc>
                <a:spcBef>
                  <a:spcPts val="450"/>
                </a:spcBef>
                <a:buFont typeface="Arial"/>
                <a:buChar char="•"/>
              </a:pPr>
              <a:r>
                <a:rPr lang="en-US" sz="1050" dirty="0" err="1" smtClean="0">
                  <a:solidFill>
                    <a:srgbClr val="800000">
                      <a:alpha val="99000"/>
                    </a:srgbClr>
                  </a:solidFill>
                </a:rPr>
                <a:t>Evitar</a:t>
              </a:r>
              <a:r>
                <a:rPr lang="en-US" sz="1050" dirty="0" smtClean="0">
                  <a:solidFill>
                    <a:srgbClr val="800000">
                      <a:alpha val="99000"/>
                    </a:srgbClr>
                  </a:solidFill>
                </a:rPr>
                <a:t> en lo </a:t>
              </a:r>
              <a:r>
                <a:rPr lang="en-US" sz="1050" dirty="0" err="1" smtClean="0">
                  <a:solidFill>
                    <a:srgbClr val="800000">
                      <a:alpha val="99000"/>
                    </a:srgbClr>
                  </a:solidFill>
                </a:rPr>
                <a:t>posible</a:t>
              </a:r>
              <a:r>
                <a:rPr lang="en-US" sz="1050" dirty="0" smtClean="0">
                  <a:solidFill>
                    <a:srgbClr val="800000">
                      <a:alpha val="99000"/>
                    </a:srgbClr>
                  </a:solidFill>
                </a:rPr>
                <a:t>.</a:t>
              </a:r>
            </a:p>
            <a:p>
              <a:pPr>
                <a:lnSpc>
                  <a:spcPct val="90000"/>
                </a:lnSpc>
                <a:spcBef>
                  <a:spcPts val="450"/>
                </a:spcBef>
              </a:pPr>
              <a:endParaRPr lang="en-US" sz="600" dirty="0">
                <a:solidFill>
                  <a:srgbClr val="800000">
                    <a:alpha val="99000"/>
                  </a:srgbClr>
                </a:solidFill>
              </a:endParaRPr>
            </a:p>
          </p:txBody>
        </p:sp>
        <p:sp>
          <p:nvSpPr>
            <p:cNvPr id="17" name="Rectangle 1281"/>
            <p:cNvSpPr/>
            <p:nvPr/>
          </p:nvSpPr>
          <p:spPr bwMode="auto">
            <a:xfrm>
              <a:off x="2808459" y="1630339"/>
              <a:ext cx="2668680" cy="915874"/>
            </a:xfrm>
            <a:prstGeom prst="rect">
              <a:avLst/>
            </a:prstGeom>
            <a:solidFill>
              <a:srgbClr val="EE31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685403" fontAlgn="base">
                <a:lnSpc>
                  <a:spcPct val="90000"/>
                </a:lnSpc>
                <a:spcBef>
                  <a:spcPct val="0"/>
                </a:spcBef>
                <a:spcAft>
                  <a:spcPct val="0"/>
                </a:spcAft>
              </a:pPr>
              <a:r>
                <a:rPr lang="en-US" dirty="0" smtClean="0">
                  <a:solidFill>
                    <a:srgbClr val="FFFFFF">
                      <a:alpha val="99000"/>
                    </a:srgbClr>
                  </a:solidFill>
                  <a:ea typeface="Segoe UI" pitchFamily="34" charset="0"/>
                  <a:cs typeface="Segoe UI" pitchFamily="34" charset="0"/>
                </a:rPr>
                <a:t>Ctrl-C, Ctrl-V</a:t>
              </a:r>
              <a:endParaRPr lang="en-US" dirty="0">
                <a:solidFill>
                  <a:srgbClr val="FFFFFF">
                    <a:alpha val="99000"/>
                  </a:srgbClr>
                </a:solidFill>
                <a:ea typeface="Segoe UI" pitchFamily="34" charset="0"/>
                <a:cs typeface="Segoe UI" pitchFamily="34" charset="0"/>
              </a:endParaRPr>
            </a:p>
          </p:txBody>
        </p:sp>
      </p:grpSp>
      <p:grpSp>
        <p:nvGrpSpPr>
          <p:cNvPr id="18" name="Group 1279"/>
          <p:cNvGrpSpPr/>
          <p:nvPr/>
        </p:nvGrpSpPr>
        <p:grpSpPr>
          <a:xfrm>
            <a:off x="251520" y="3291830"/>
            <a:ext cx="8568952" cy="1080120"/>
            <a:chOff x="2808459" y="1630339"/>
            <a:chExt cx="2668680" cy="2446579"/>
          </a:xfrm>
        </p:grpSpPr>
        <p:sp>
          <p:nvSpPr>
            <p:cNvPr id="19" name="Rectangle 1280"/>
            <p:cNvSpPr/>
            <p:nvPr/>
          </p:nvSpPr>
          <p:spPr bwMode="auto">
            <a:xfrm>
              <a:off x="2808459" y="2546212"/>
              <a:ext cx="2668680" cy="1530706"/>
            </a:xfrm>
            <a:prstGeom prst="rect">
              <a:avLst/>
            </a:prstGeom>
            <a:solidFill>
              <a:srgbClr val="F8AC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marL="342900" indent="-342900">
                <a:lnSpc>
                  <a:spcPct val="90000"/>
                </a:lnSpc>
                <a:spcBef>
                  <a:spcPts val="450"/>
                </a:spcBef>
                <a:buFont typeface="Arial"/>
                <a:buChar char="•"/>
              </a:pPr>
              <a:r>
                <a:rPr lang="en-US" sz="1200" dirty="0" err="1" smtClean="0">
                  <a:solidFill>
                    <a:srgbClr val="800000">
                      <a:alpha val="99000"/>
                    </a:srgbClr>
                  </a:solidFill>
                </a:rPr>
                <a:t>Modelo</a:t>
              </a:r>
              <a:endParaRPr lang="en-US" sz="1200" dirty="0">
                <a:solidFill>
                  <a:srgbClr val="800000">
                    <a:alpha val="99000"/>
                  </a:srgbClr>
                </a:solidFill>
              </a:endParaRPr>
            </a:p>
            <a:p>
              <a:pPr marL="342900" indent="-342900">
                <a:lnSpc>
                  <a:spcPct val="90000"/>
                </a:lnSpc>
                <a:spcBef>
                  <a:spcPts val="450"/>
                </a:spcBef>
                <a:buFont typeface="Arial"/>
                <a:buChar char="•"/>
              </a:pPr>
              <a:r>
                <a:rPr lang="en-US" sz="1200" dirty="0" err="1" smtClean="0">
                  <a:solidFill>
                    <a:srgbClr val="800000">
                      <a:alpha val="99000"/>
                    </a:srgbClr>
                  </a:solidFill>
                </a:rPr>
                <a:t>VistaModelo</a:t>
              </a:r>
              <a:endParaRPr lang="en-US" sz="1200" dirty="0" smtClean="0">
                <a:solidFill>
                  <a:srgbClr val="800000">
                    <a:alpha val="99000"/>
                  </a:srgbClr>
                </a:solidFill>
              </a:endParaRPr>
            </a:p>
            <a:p>
              <a:pPr marL="342900" indent="-342900">
                <a:lnSpc>
                  <a:spcPct val="90000"/>
                </a:lnSpc>
                <a:spcBef>
                  <a:spcPts val="450"/>
                </a:spcBef>
                <a:buFont typeface="Arial"/>
                <a:buChar char="•"/>
              </a:pPr>
              <a:r>
                <a:rPr lang="en-US" sz="1200" dirty="0" smtClean="0">
                  <a:solidFill>
                    <a:srgbClr val="800000">
                      <a:alpha val="99000"/>
                    </a:srgbClr>
                  </a:solidFill>
                </a:rPr>
                <a:t>Vista</a:t>
              </a:r>
              <a:endParaRPr lang="en-US" sz="800" dirty="0">
                <a:solidFill>
                  <a:srgbClr val="800000">
                    <a:alpha val="99000"/>
                  </a:srgbClr>
                </a:solidFill>
              </a:endParaRPr>
            </a:p>
          </p:txBody>
        </p:sp>
        <p:sp>
          <p:nvSpPr>
            <p:cNvPr id="20" name="Rectangle 1281"/>
            <p:cNvSpPr/>
            <p:nvPr/>
          </p:nvSpPr>
          <p:spPr bwMode="auto">
            <a:xfrm>
              <a:off x="2808459" y="1630339"/>
              <a:ext cx="2668680" cy="915874"/>
            </a:xfrm>
            <a:prstGeom prst="rect">
              <a:avLst/>
            </a:prstGeom>
            <a:solidFill>
              <a:srgbClr val="EE31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685403" fontAlgn="base">
                <a:lnSpc>
                  <a:spcPct val="90000"/>
                </a:lnSpc>
                <a:spcBef>
                  <a:spcPct val="0"/>
                </a:spcBef>
                <a:spcAft>
                  <a:spcPct val="0"/>
                </a:spcAft>
              </a:pPr>
              <a:r>
                <a:rPr lang="en-US" dirty="0" smtClean="0">
                  <a:solidFill>
                    <a:srgbClr val="FFFFFF">
                      <a:alpha val="99000"/>
                    </a:srgbClr>
                  </a:solidFill>
                  <a:ea typeface="Segoe UI" pitchFamily="34" charset="0"/>
                  <a:cs typeface="Segoe UI" pitchFamily="34" charset="0"/>
                </a:rPr>
                <a:t>MVVM</a:t>
              </a:r>
              <a:endParaRPr lang="en-US" dirty="0">
                <a:solidFill>
                  <a:srgbClr val="FFFFFF">
                    <a:alpha val="99000"/>
                  </a:srgbClr>
                </a:solidFill>
                <a:ea typeface="Segoe UI" pitchFamily="34" charset="0"/>
                <a:cs typeface="Segoe UI" pitchFamily="34" charset="0"/>
              </a:endParaRPr>
            </a:p>
          </p:txBody>
        </p:sp>
      </p:grpSp>
      <p:grpSp>
        <p:nvGrpSpPr>
          <p:cNvPr id="21" name="Group 1279"/>
          <p:cNvGrpSpPr/>
          <p:nvPr/>
        </p:nvGrpSpPr>
        <p:grpSpPr>
          <a:xfrm>
            <a:off x="1979712" y="1059582"/>
            <a:ext cx="1656184" cy="2160239"/>
            <a:chOff x="2808459" y="1630339"/>
            <a:chExt cx="2668680" cy="2293667"/>
          </a:xfrm>
        </p:grpSpPr>
        <p:sp>
          <p:nvSpPr>
            <p:cNvPr id="22" name="Rectangle 1280"/>
            <p:cNvSpPr/>
            <p:nvPr/>
          </p:nvSpPr>
          <p:spPr bwMode="auto">
            <a:xfrm>
              <a:off x="2808459" y="2546213"/>
              <a:ext cx="2668680" cy="1377793"/>
            </a:xfrm>
            <a:prstGeom prst="rect">
              <a:avLst/>
            </a:prstGeom>
            <a:solidFill>
              <a:srgbClr val="F8AC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marL="342900" indent="-342900">
                <a:lnSpc>
                  <a:spcPct val="90000"/>
                </a:lnSpc>
                <a:spcBef>
                  <a:spcPts val="450"/>
                </a:spcBef>
                <a:buFont typeface="Arial"/>
                <a:buChar char="•"/>
              </a:pPr>
              <a:r>
                <a:rPr lang="en-US" sz="1400" dirty="0">
                  <a:solidFill>
                    <a:srgbClr val="800000">
                      <a:alpha val="99000"/>
                    </a:srgbClr>
                  </a:solidFill>
                </a:rPr>
                <a:t>Enlaces </a:t>
              </a:r>
              <a:r>
                <a:rPr lang="en-US" sz="1400" dirty="0" err="1">
                  <a:solidFill>
                    <a:srgbClr val="800000">
                      <a:alpha val="99000"/>
                    </a:srgbClr>
                  </a:solidFill>
                </a:rPr>
                <a:t>simbólicos</a:t>
              </a:r>
              <a:r>
                <a:rPr lang="en-US" sz="1400" dirty="0">
                  <a:solidFill>
                    <a:srgbClr val="800000">
                      <a:alpha val="99000"/>
                    </a:srgbClr>
                  </a:solidFill>
                </a:rPr>
                <a:t>.</a:t>
              </a:r>
            </a:p>
            <a:p>
              <a:pPr marL="342900" indent="-342900">
                <a:lnSpc>
                  <a:spcPct val="90000"/>
                </a:lnSpc>
                <a:spcBef>
                  <a:spcPts val="450"/>
                </a:spcBef>
                <a:buFont typeface="Arial"/>
                <a:buChar char="•"/>
              </a:pPr>
              <a:r>
                <a:rPr lang="en-US" sz="1400" dirty="0" err="1">
                  <a:solidFill>
                    <a:srgbClr val="800000">
                      <a:alpha val="99000"/>
                    </a:srgbClr>
                  </a:solidFill>
                </a:rPr>
                <a:t>Depende</a:t>
              </a:r>
              <a:r>
                <a:rPr lang="en-US" sz="1400" dirty="0">
                  <a:solidFill>
                    <a:srgbClr val="800000">
                      <a:alpha val="99000"/>
                    </a:srgbClr>
                  </a:solidFill>
                </a:rPr>
                <a:t> del </a:t>
              </a:r>
              <a:r>
                <a:rPr lang="en-US" sz="1400" dirty="0" err="1">
                  <a:solidFill>
                    <a:srgbClr val="800000">
                      <a:alpha val="99000"/>
                    </a:srgbClr>
                  </a:solidFill>
                </a:rPr>
                <a:t>lenguaje</a:t>
              </a:r>
              <a:r>
                <a:rPr lang="en-US" sz="1400" dirty="0">
                  <a:solidFill>
                    <a:srgbClr val="800000">
                      <a:alpha val="99000"/>
                    </a:srgbClr>
                  </a:solidFill>
                </a:rPr>
                <a:t>.</a:t>
              </a:r>
            </a:p>
          </p:txBody>
        </p:sp>
        <p:sp>
          <p:nvSpPr>
            <p:cNvPr id="23" name="Rectangle 1281"/>
            <p:cNvSpPr/>
            <p:nvPr/>
          </p:nvSpPr>
          <p:spPr bwMode="auto">
            <a:xfrm>
              <a:off x="2808459" y="1630339"/>
              <a:ext cx="2668680" cy="915874"/>
            </a:xfrm>
            <a:prstGeom prst="rect">
              <a:avLst/>
            </a:prstGeom>
            <a:solidFill>
              <a:srgbClr val="EE31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685403" fontAlgn="base">
                <a:lnSpc>
                  <a:spcPct val="90000"/>
                </a:lnSpc>
                <a:spcBef>
                  <a:spcPct val="0"/>
                </a:spcBef>
                <a:spcAft>
                  <a:spcPct val="0"/>
                </a:spcAft>
              </a:pPr>
              <a:r>
                <a:rPr lang="en-US" dirty="0" err="1">
                  <a:solidFill>
                    <a:srgbClr val="FFFFFF">
                      <a:alpha val="99000"/>
                    </a:srgbClr>
                  </a:solidFill>
                  <a:ea typeface="Segoe UI" pitchFamily="34" charset="0"/>
                  <a:cs typeface="Segoe UI" pitchFamily="34" charset="0"/>
                </a:rPr>
                <a:t>Enlazado</a:t>
              </a:r>
              <a:r>
                <a:rPr lang="en-US" dirty="0">
                  <a:solidFill>
                    <a:srgbClr val="FFFFFF">
                      <a:alpha val="99000"/>
                    </a:srgbClr>
                  </a:solidFill>
                  <a:ea typeface="Segoe UI" pitchFamily="34" charset="0"/>
                  <a:cs typeface="Segoe UI" pitchFamily="34" charset="0"/>
                </a:rPr>
                <a:t> de </a:t>
              </a:r>
              <a:r>
                <a:rPr lang="en-US" dirty="0" err="1">
                  <a:solidFill>
                    <a:srgbClr val="FFFFFF">
                      <a:alpha val="99000"/>
                    </a:srgbClr>
                  </a:solidFill>
                  <a:ea typeface="Segoe UI" pitchFamily="34" charset="0"/>
                  <a:cs typeface="Segoe UI" pitchFamily="34" charset="0"/>
                </a:rPr>
                <a:t>ficheros</a:t>
              </a:r>
              <a:endParaRPr lang="en-US" dirty="0">
                <a:solidFill>
                  <a:srgbClr val="FFFFFF">
                    <a:alpha val="99000"/>
                  </a:srgbClr>
                </a:solidFill>
                <a:ea typeface="Segoe UI" pitchFamily="34" charset="0"/>
                <a:cs typeface="Segoe UI" pitchFamily="34" charset="0"/>
              </a:endParaRPr>
            </a:p>
          </p:txBody>
        </p:sp>
      </p:grpSp>
      <p:grpSp>
        <p:nvGrpSpPr>
          <p:cNvPr id="24" name="Group 1279"/>
          <p:cNvGrpSpPr/>
          <p:nvPr/>
        </p:nvGrpSpPr>
        <p:grpSpPr>
          <a:xfrm>
            <a:off x="3707904" y="1059582"/>
            <a:ext cx="1656184" cy="2160239"/>
            <a:chOff x="2808459" y="1630339"/>
            <a:chExt cx="2668680" cy="2293667"/>
          </a:xfrm>
        </p:grpSpPr>
        <p:sp>
          <p:nvSpPr>
            <p:cNvPr id="25" name="Rectangle 1280"/>
            <p:cNvSpPr/>
            <p:nvPr/>
          </p:nvSpPr>
          <p:spPr bwMode="auto">
            <a:xfrm>
              <a:off x="2808459" y="2546213"/>
              <a:ext cx="2668680" cy="1377793"/>
            </a:xfrm>
            <a:prstGeom prst="rect">
              <a:avLst/>
            </a:prstGeom>
            <a:solidFill>
              <a:srgbClr val="F8AC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marL="457200" indent="-457200">
                <a:lnSpc>
                  <a:spcPct val="90000"/>
                </a:lnSpc>
                <a:spcBef>
                  <a:spcPts val="450"/>
                </a:spcBef>
                <a:buFont typeface="Arial"/>
                <a:buChar char="•"/>
              </a:pPr>
              <a:r>
                <a:rPr lang="en-US" sz="1000" dirty="0" err="1">
                  <a:solidFill>
                    <a:srgbClr val="800000">
                      <a:alpha val="99000"/>
                    </a:srgbClr>
                  </a:solidFill>
                </a:rPr>
                <a:t>Permite</a:t>
              </a:r>
              <a:r>
                <a:rPr lang="en-US" sz="1000" dirty="0">
                  <a:solidFill>
                    <a:srgbClr val="800000">
                      <a:alpha val="99000"/>
                    </a:srgbClr>
                  </a:solidFill>
                </a:rPr>
                <a:t> </a:t>
              </a:r>
              <a:r>
                <a:rPr lang="en-US" sz="1000" dirty="0" err="1">
                  <a:solidFill>
                    <a:srgbClr val="800000">
                      <a:alpha val="99000"/>
                    </a:srgbClr>
                  </a:solidFill>
                </a:rPr>
                <a:t>mantener</a:t>
              </a:r>
              <a:r>
                <a:rPr lang="en-US" sz="1000" dirty="0">
                  <a:solidFill>
                    <a:srgbClr val="800000">
                      <a:alpha val="99000"/>
                    </a:srgbClr>
                  </a:solidFill>
                </a:rPr>
                <a:t> </a:t>
              </a:r>
              <a:r>
                <a:rPr lang="en-US" sz="1000" dirty="0" err="1">
                  <a:solidFill>
                    <a:srgbClr val="800000">
                      <a:alpha val="99000"/>
                    </a:srgbClr>
                  </a:solidFill>
                </a:rPr>
                <a:t>código</a:t>
              </a:r>
              <a:r>
                <a:rPr lang="en-US" sz="1000" dirty="0">
                  <a:solidFill>
                    <a:srgbClr val="800000">
                      <a:alpha val="99000"/>
                    </a:srgbClr>
                  </a:solidFill>
                </a:rPr>
                <a:t> </a:t>
              </a:r>
              <a:r>
                <a:rPr lang="en-US" sz="1000" dirty="0" err="1">
                  <a:solidFill>
                    <a:srgbClr val="800000">
                      <a:alpha val="99000"/>
                    </a:srgbClr>
                  </a:solidFill>
                </a:rPr>
                <a:t>específico</a:t>
              </a:r>
              <a:r>
                <a:rPr lang="en-US" sz="1000" dirty="0">
                  <a:solidFill>
                    <a:srgbClr val="800000">
                      <a:alpha val="99000"/>
                    </a:srgbClr>
                  </a:solidFill>
                </a:rPr>
                <a:t> de </a:t>
              </a:r>
              <a:r>
                <a:rPr lang="en-US" sz="1000" dirty="0" err="1">
                  <a:solidFill>
                    <a:srgbClr val="800000">
                      <a:alpha val="99000"/>
                    </a:srgbClr>
                  </a:solidFill>
                </a:rPr>
                <a:t>cada</a:t>
              </a:r>
              <a:r>
                <a:rPr lang="en-US" sz="1000" dirty="0">
                  <a:solidFill>
                    <a:srgbClr val="800000">
                      <a:alpha val="99000"/>
                    </a:srgbClr>
                  </a:solidFill>
                </a:rPr>
                <a:t> </a:t>
              </a:r>
              <a:r>
                <a:rPr lang="en-US" sz="1000" dirty="0" err="1">
                  <a:solidFill>
                    <a:srgbClr val="800000">
                      <a:alpha val="99000"/>
                    </a:srgbClr>
                  </a:solidFill>
                </a:rPr>
                <a:t>plataforma</a:t>
              </a:r>
              <a:r>
                <a:rPr lang="en-US" sz="1000" dirty="0">
                  <a:solidFill>
                    <a:srgbClr val="800000">
                      <a:alpha val="99000"/>
                    </a:srgbClr>
                  </a:solidFill>
                </a:rPr>
                <a:t>.</a:t>
              </a:r>
            </a:p>
            <a:p>
              <a:pPr marL="457200" indent="-457200">
                <a:lnSpc>
                  <a:spcPct val="90000"/>
                </a:lnSpc>
                <a:spcBef>
                  <a:spcPts val="450"/>
                </a:spcBef>
                <a:buFont typeface="Arial"/>
                <a:buChar char="•"/>
              </a:pPr>
              <a:r>
                <a:rPr lang="en-US" sz="1000" dirty="0" err="1">
                  <a:solidFill>
                    <a:srgbClr val="800000">
                      <a:alpha val="99000"/>
                    </a:srgbClr>
                  </a:solidFill>
                </a:rPr>
                <a:t>Por</a:t>
              </a:r>
              <a:r>
                <a:rPr lang="en-US" sz="1000" dirty="0">
                  <a:solidFill>
                    <a:srgbClr val="800000">
                      <a:alpha val="99000"/>
                    </a:srgbClr>
                  </a:solidFill>
                </a:rPr>
                <a:t> contra, </a:t>
              </a:r>
              <a:r>
                <a:rPr lang="en-US" sz="1000" dirty="0" err="1">
                  <a:solidFill>
                    <a:srgbClr val="800000">
                      <a:alpha val="99000"/>
                    </a:srgbClr>
                  </a:solidFill>
                </a:rPr>
                <a:t>multiplica</a:t>
              </a:r>
              <a:r>
                <a:rPr lang="en-US" sz="1000" dirty="0">
                  <a:solidFill>
                    <a:srgbClr val="800000">
                      <a:alpha val="99000"/>
                    </a:srgbClr>
                  </a:solidFill>
                </a:rPr>
                <a:t> </a:t>
              </a:r>
              <a:r>
                <a:rPr lang="en-US" sz="1000" dirty="0" err="1">
                  <a:solidFill>
                    <a:srgbClr val="800000">
                      <a:alpha val="99000"/>
                    </a:srgbClr>
                  </a:solidFill>
                </a:rPr>
                <a:t>las</a:t>
              </a:r>
              <a:r>
                <a:rPr lang="en-US" sz="1000" dirty="0">
                  <a:solidFill>
                    <a:srgbClr val="800000">
                      <a:alpha val="99000"/>
                    </a:srgbClr>
                  </a:solidFill>
                </a:rPr>
                <a:t> </a:t>
              </a:r>
              <a:r>
                <a:rPr lang="en-US" sz="1000" dirty="0" err="1">
                  <a:solidFill>
                    <a:srgbClr val="800000">
                      <a:alpha val="99000"/>
                    </a:srgbClr>
                  </a:solidFill>
                </a:rPr>
                <a:t>ramas</a:t>
              </a:r>
              <a:r>
                <a:rPr lang="en-US" sz="1000" dirty="0">
                  <a:solidFill>
                    <a:srgbClr val="800000">
                      <a:alpha val="99000"/>
                    </a:srgbClr>
                  </a:solidFill>
                </a:rPr>
                <a:t> a </a:t>
              </a:r>
              <a:r>
                <a:rPr lang="en-US" sz="1000" dirty="0" err="1">
                  <a:solidFill>
                    <a:srgbClr val="800000">
                      <a:alpha val="99000"/>
                    </a:srgbClr>
                  </a:solidFill>
                </a:rPr>
                <a:t>mantener</a:t>
              </a:r>
              <a:r>
                <a:rPr lang="en-US" sz="1000" dirty="0">
                  <a:solidFill>
                    <a:srgbClr val="800000">
                      <a:alpha val="99000"/>
                    </a:srgbClr>
                  </a:solidFill>
                </a:rPr>
                <a:t>.</a:t>
              </a:r>
              <a:endParaRPr lang="en-US" sz="500" dirty="0">
                <a:solidFill>
                  <a:srgbClr val="800000">
                    <a:alpha val="99000"/>
                  </a:srgbClr>
                </a:solidFill>
              </a:endParaRPr>
            </a:p>
          </p:txBody>
        </p:sp>
        <p:sp>
          <p:nvSpPr>
            <p:cNvPr id="26" name="Rectangle 1281"/>
            <p:cNvSpPr/>
            <p:nvPr/>
          </p:nvSpPr>
          <p:spPr bwMode="auto">
            <a:xfrm>
              <a:off x="2808459" y="1630339"/>
              <a:ext cx="2668680" cy="915874"/>
            </a:xfrm>
            <a:prstGeom prst="rect">
              <a:avLst/>
            </a:prstGeom>
            <a:solidFill>
              <a:srgbClr val="EE31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685403" fontAlgn="base">
                <a:lnSpc>
                  <a:spcPct val="90000"/>
                </a:lnSpc>
                <a:spcBef>
                  <a:spcPct val="0"/>
                </a:spcBef>
                <a:spcAft>
                  <a:spcPct val="0"/>
                </a:spcAft>
              </a:pPr>
              <a:r>
                <a:rPr lang="en-US" dirty="0" err="1">
                  <a:solidFill>
                    <a:srgbClr val="FFFFFF">
                      <a:alpha val="99000"/>
                    </a:srgbClr>
                  </a:solidFill>
                  <a:ea typeface="Segoe UI" pitchFamily="34" charset="0"/>
                  <a:cs typeface="Segoe UI" pitchFamily="34" charset="0"/>
                </a:rPr>
                <a:t>Compilación</a:t>
              </a:r>
              <a:r>
                <a:rPr lang="en-US" dirty="0">
                  <a:solidFill>
                    <a:srgbClr val="FFFFFF">
                      <a:alpha val="99000"/>
                    </a:srgbClr>
                  </a:solidFill>
                  <a:ea typeface="Segoe UI" pitchFamily="34" charset="0"/>
                  <a:cs typeface="Segoe UI" pitchFamily="34" charset="0"/>
                </a:rPr>
                <a:t> </a:t>
              </a:r>
              <a:r>
                <a:rPr lang="en-US" dirty="0" err="1">
                  <a:solidFill>
                    <a:srgbClr val="FFFFFF">
                      <a:alpha val="99000"/>
                    </a:srgbClr>
                  </a:solidFill>
                  <a:ea typeface="Segoe UI" pitchFamily="34" charset="0"/>
                  <a:cs typeface="Segoe UI" pitchFamily="34" charset="0"/>
                </a:rPr>
                <a:t>Condicional</a:t>
              </a:r>
              <a:endParaRPr lang="en-US" dirty="0">
                <a:solidFill>
                  <a:srgbClr val="FFFFFF">
                    <a:alpha val="99000"/>
                  </a:srgbClr>
                </a:solidFill>
                <a:ea typeface="Segoe UI" pitchFamily="34" charset="0"/>
                <a:cs typeface="Segoe UI" pitchFamily="34" charset="0"/>
              </a:endParaRPr>
            </a:p>
          </p:txBody>
        </p:sp>
      </p:grpSp>
      <p:grpSp>
        <p:nvGrpSpPr>
          <p:cNvPr id="27" name="Group 1279"/>
          <p:cNvGrpSpPr/>
          <p:nvPr/>
        </p:nvGrpSpPr>
        <p:grpSpPr>
          <a:xfrm>
            <a:off x="5436096" y="1059582"/>
            <a:ext cx="1656184" cy="2160239"/>
            <a:chOff x="2808459" y="1630339"/>
            <a:chExt cx="2668680" cy="2293667"/>
          </a:xfrm>
        </p:grpSpPr>
        <p:sp>
          <p:nvSpPr>
            <p:cNvPr id="28" name="Rectangle 1280"/>
            <p:cNvSpPr/>
            <p:nvPr/>
          </p:nvSpPr>
          <p:spPr bwMode="auto">
            <a:xfrm>
              <a:off x="2808459" y="2546213"/>
              <a:ext cx="2668680" cy="1377793"/>
            </a:xfrm>
            <a:prstGeom prst="rect">
              <a:avLst/>
            </a:prstGeom>
            <a:solidFill>
              <a:srgbClr val="F8AC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marL="457200" indent="-457200">
                <a:lnSpc>
                  <a:spcPct val="90000"/>
                </a:lnSpc>
                <a:spcBef>
                  <a:spcPts val="450"/>
                </a:spcBef>
                <a:buFont typeface="Arial"/>
                <a:buChar char="•"/>
              </a:pPr>
              <a:r>
                <a:rPr lang="en-US" sz="1050" dirty="0" smtClean="0">
                  <a:solidFill>
                    <a:srgbClr val="800000">
                      <a:alpha val="99000"/>
                    </a:srgbClr>
                  </a:solidFill>
                </a:rPr>
                <a:t>C++</a:t>
              </a:r>
            </a:p>
            <a:p>
              <a:pPr marL="457200" indent="-457200">
                <a:lnSpc>
                  <a:spcPct val="90000"/>
                </a:lnSpc>
                <a:spcBef>
                  <a:spcPts val="450"/>
                </a:spcBef>
                <a:buFont typeface="Arial"/>
                <a:buChar char="•"/>
              </a:pPr>
              <a:r>
                <a:rPr lang="en-US" sz="1050" dirty="0" err="1" smtClean="0">
                  <a:solidFill>
                    <a:srgbClr val="800000">
                      <a:alpha val="99000"/>
                    </a:srgbClr>
                  </a:solidFill>
                </a:rPr>
                <a:t>Muy</a:t>
              </a:r>
              <a:r>
                <a:rPr lang="en-US" sz="1050" dirty="0">
                  <a:solidFill>
                    <a:srgbClr val="800000">
                      <a:alpha val="99000"/>
                    </a:srgbClr>
                  </a:solidFill>
                </a:rPr>
                <a:t> </a:t>
              </a:r>
              <a:r>
                <a:rPr lang="en-US" sz="1050" dirty="0" err="1" smtClean="0">
                  <a:solidFill>
                    <a:srgbClr val="800000">
                      <a:alpha val="99000"/>
                    </a:srgbClr>
                  </a:solidFill>
                </a:rPr>
                <a:t>optimizado</a:t>
              </a:r>
              <a:r>
                <a:rPr lang="en-US" sz="1050" dirty="0" smtClean="0">
                  <a:solidFill>
                    <a:srgbClr val="800000">
                      <a:alpha val="99000"/>
                    </a:srgbClr>
                  </a:solidFill>
                </a:rPr>
                <a:t>.</a:t>
              </a:r>
            </a:p>
            <a:p>
              <a:pPr marL="457200" indent="-457200">
                <a:lnSpc>
                  <a:spcPct val="90000"/>
                </a:lnSpc>
                <a:spcBef>
                  <a:spcPts val="450"/>
                </a:spcBef>
                <a:buFont typeface="Arial"/>
                <a:buChar char="•"/>
              </a:pPr>
              <a:r>
                <a:rPr lang="en-US" sz="1050" dirty="0" err="1" smtClean="0">
                  <a:solidFill>
                    <a:srgbClr val="800000">
                      <a:alpha val="99000"/>
                    </a:srgbClr>
                  </a:solidFill>
                </a:rPr>
                <a:t>Pueden</a:t>
              </a:r>
              <a:r>
                <a:rPr lang="en-US" sz="1050" dirty="0" smtClean="0">
                  <a:solidFill>
                    <a:srgbClr val="800000">
                      <a:alpha val="99000"/>
                    </a:srgbClr>
                  </a:solidFill>
                </a:rPr>
                <a:t> </a:t>
              </a:r>
              <a:r>
                <a:rPr lang="en-US" sz="1050" dirty="0" err="1" smtClean="0">
                  <a:solidFill>
                    <a:srgbClr val="800000">
                      <a:alpha val="99000"/>
                    </a:srgbClr>
                  </a:solidFill>
                </a:rPr>
                <a:t>consumirse</a:t>
              </a:r>
              <a:r>
                <a:rPr lang="en-US" sz="1050" dirty="0" smtClean="0">
                  <a:solidFill>
                    <a:srgbClr val="800000">
                      <a:alpha val="99000"/>
                    </a:srgbClr>
                  </a:solidFill>
                </a:rPr>
                <a:t> </a:t>
              </a:r>
              <a:r>
                <a:rPr lang="en-US" sz="1050" dirty="0" err="1" smtClean="0">
                  <a:solidFill>
                    <a:srgbClr val="800000">
                      <a:alpha val="99000"/>
                    </a:srgbClr>
                  </a:solidFill>
                </a:rPr>
                <a:t>desde</a:t>
              </a:r>
              <a:r>
                <a:rPr lang="en-US" sz="1050" dirty="0" smtClean="0">
                  <a:solidFill>
                    <a:srgbClr val="800000">
                      <a:alpha val="99000"/>
                    </a:srgbClr>
                  </a:solidFill>
                </a:rPr>
                <a:t> </a:t>
              </a:r>
              <a:r>
                <a:rPr lang="en-US" sz="1050" dirty="0" err="1" smtClean="0">
                  <a:solidFill>
                    <a:srgbClr val="800000">
                      <a:alpha val="99000"/>
                    </a:srgbClr>
                  </a:solidFill>
                </a:rPr>
                <a:t>código</a:t>
              </a:r>
              <a:r>
                <a:rPr lang="en-US" sz="1050" dirty="0" smtClean="0">
                  <a:solidFill>
                    <a:srgbClr val="800000">
                      <a:alpha val="99000"/>
                    </a:srgbClr>
                  </a:solidFill>
                </a:rPr>
                <a:t> </a:t>
              </a:r>
              <a:r>
                <a:rPr lang="en-US" sz="1050" dirty="0" err="1" smtClean="0">
                  <a:solidFill>
                    <a:srgbClr val="800000">
                      <a:alpha val="99000"/>
                    </a:srgbClr>
                  </a:solidFill>
                </a:rPr>
                <a:t>manejado</a:t>
              </a:r>
              <a:r>
                <a:rPr lang="en-US" sz="1050" dirty="0" smtClean="0">
                  <a:solidFill>
                    <a:srgbClr val="800000">
                      <a:alpha val="99000"/>
                    </a:srgbClr>
                  </a:solidFill>
                </a:rPr>
                <a:t>.</a:t>
              </a:r>
              <a:endParaRPr lang="en-US" sz="600" dirty="0">
                <a:solidFill>
                  <a:srgbClr val="800000">
                    <a:alpha val="99000"/>
                  </a:srgbClr>
                </a:solidFill>
              </a:endParaRPr>
            </a:p>
          </p:txBody>
        </p:sp>
        <p:sp>
          <p:nvSpPr>
            <p:cNvPr id="29" name="Rectangle 1281"/>
            <p:cNvSpPr/>
            <p:nvPr/>
          </p:nvSpPr>
          <p:spPr bwMode="auto">
            <a:xfrm>
              <a:off x="2808459" y="1630339"/>
              <a:ext cx="2668680" cy="915874"/>
            </a:xfrm>
            <a:prstGeom prst="rect">
              <a:avLst/>
            </a:prstGeom>
            <a:solidFill>
              <a:srgbClr val="EE31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685403" fontAlgn="base">
                <a:lnSpc>
                  <a:spcPct val="90000"/>
                </a:lnSpc>
                <a:spcBef>
                  <a:spcPct val="0"/>
                </a:spcBef>
                <a:spcAft>
                  <a:spcPct val="0"/>
                </a:spcAft>
              </a:pPr>
              <a:r>
                <a:rPr lang="en-US" dirty="0" err="1" smtClean="0">
                  <a:solidFill>
                    <a:srgbClr val="FFFFFF">
                      <a:alpha val="99000"/>
                    </a:srgbClr>
                  </a:solidFill>
                  <a:ea typeface="Segoe UI" pitchFamily="34" charset="0"/>
                  <a:cs typeface="Segoe UI" pitchFamily="34" charset="0"/>
                </a:rPr>
                <a:t>Componentes</a:t>
              </a:r>
              <a:r>
                <a:rPr lang="en-US" dirty="0" smtClean="0">
                  <a:solidFill>
                    <a:srgbClr val="FFFFFF">
                      <a:alpha val="99000"/>
                    </a:srgbClr>
                  </a:solidFill>
                  <a:ea typeface="Segoe UI" pitchFamily="34" charset="0"/>
                  <a:cs typeface="Segoe UI" pitchFamily="34" charset="0"/>
                </a:rPr>
                <a:t> </a:t>
              </a:r>
              <a:r>
                <a:rPr lang="en-US" dirty="0" err="1" smtClean="0">
                  <a:solidFill>
                    <a:srgbClr val="FFFFFF">
                      <a:alpha val="99000"/>
                    </a:srgbClr>
                  </a:solidFill>
                  <a:ea typeface="Segoe UI" pitchFamily="34" charset="0"/>
                  <a:cs typeface="Segoe UI" pitchFamily="34" charset="0"/>
                </a:rPr>
                <a:t>WinRT</a:t>
              </a:r>
              <a:endParaRPr lang="en-US" dirty="0">
                <a:solidFill>
                  <a:srgbClr val="FFFFFF">
                    <a:alpha val="99000"/>
                  </a:srgbClr>
                </a:solidFill>
                <a:ea typeface="Segoe UI" pitchFamily="34" charset="0"/>
                <a:cs typeface="Segoe UI" pitchFamily="34" charset="0"/>
              </a:endParaRPr>
            </a:p>
          </p:txBody>
        </p:sp>
      </p:grpSp>
      <p:grpSp>
        <p:nvGrpSpPr>
          <p:cNvPr id="30" name="Group 1279"/>
          <p:cNvGrpSpPr/>
          <p:nvPr/>
        </p:nvGrpSpPr>
        <p:grpSpPr>
          <a:xfrm>
            <a:off x="7164288" y="1059582"/>
            <a:ext cx="1656184" cy="2160239"/>
            <a:chOff x="2808459" y="1630339"/>
            <a:chExt cx="2668680" cy="2293667"/>
          </a:xfrm>
        </p:grpSpPr>
        <p:sp>
          <p:nvSpPr>
            <p:cNvPr id="31" name="Rectangle 1280"/>
            <p:cNvSpPr/>
            <p:nvPr/>
          </p:nvSpPr>
          <p:spPr bwMode="auto">
            <a:xfrm>
              <a:off x="2808459" y="2546213"/>
              <a:ext cx="2668680" cy="1377793"/>
            </a:xfrm>
            <a:prstGeom prst="rect">
              <a:avLst/>
            </a:prstGeom>
            <a:solidFill>
              <a:srgbClr val="F8AC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marL="457200" indent="-457200">
                <a:lnSpc>
                  <a:spcPct val="90000"/>
                </a:lnSpc>
                <a:spcBef>
                  <a:spcPts val="450"/>
                </a:spcBef>
                <a:buFont typeface="Arial"/>
                <a:buChar char="•"/>
              </a:pPr>
              <a:r>
                <a:rPr lang="en-US" sz="1400" dirty="0" err="1" smtClean="0">
                  <a:solidFill>
                    <a:srgbClr val="800000">
                      <a:alpha val="99000"/>
                    </a:srgbClr>
                  </a:solidFill>
                </a:rPr>
                <a:t>Código</a:t>
              </a:r>
              <a:r>
                <a:rPr lang="en-US" sz="1400" dirty="0" smtClean="0">
                  <a:solidFill>
                    <a:srgbClr val="800000">
                      <a:alpha val="99000"/>
                    </a:srgbClr>
                  </a:solidFill>
                </a:rPr>
                <a:t> </a:t>
              </a:r>
              <a:r>
                <a:rPr lang="en-US" sz="1400" dirty="0" err="1" smtClean="0">
                  <a:solidFill>
                    <a:srgbClr val="800000">
                      <a:alpha val="99000"/>
                    </a:srgbClr>
                  </a:solidFill>
                </a:rPr>
                <a:t>manejado</a:t>
              </a:r>
              <a:r>
                <a:rPr lang="en-US" sz="1400" dirty="0" smtClean="0">
                  <a:solidFill>
                    <a:srgbClr val="800000">
                      <a:alpha val="99000"/>
                    </a:srgbClr>
                  </a:solidFill>
                </a:rPr>
                <a:t> </a:t>
              </a:r>
              <a:r>
                <a:rPr lang="en-US" sz="1400" dirty="0" err="1" smtClean="0">
                  <a:solidFill>
                    <a:srgbClr val="800000">
                      <a:alpha val="99000"/>
                    </a:srgbClr>
                  </a:solidFill>
                </a:rPr>
                <a:t>común</a:t>
              </a:r>
              <a:r>
                <a:rPr lang="en-US" sz="1400" dirty="0" smtClean="0">
                  <a:solidFill>
                    <a:srgbClr val="800000">
                      <a:alpha val="99000"/>
                    </a:srgbClr>
                  </a:solidFill>
                </a:rPr>
                <a:t> a </a:t>
              </a:r>
              <a:r>
                <a:rPr lang="en-US" sz="1400" dirty="0" err="1" smtClean="0">
                  <a:solidFill>
                    <a:srgbClr val="800000">
                      <a:alpha val="99000"/>
                    </a:srgbClr>
                  </a:solidFill>
                </a:rPr>
                <a:t>las</a:t>
              </a:r>
              <a:r>
                <a:rPr lang="en-US" sz="1400" dirty="0" smtClean="0">
                  <a:solidFill>
                    <a:srgbClr val="800000">
                      <a:alpha val="99000"/>
                    </a:srgbClr>
                  </a:solidFill>
                </a:rPr>
                <a:t> </a:t>
              </a:r>
              <a:r>
                <a:rPr lang="en-US" sz="1400" dirty="0" err="1" smtClean="0">
                  <a:solidFill>
                    <a:srgbClr val="800000">
                      <a:alpha val="99000"/>
                    </a:srgbClr>
                  </a:solidFill>
                </a:rPr>
                <a:t>plataformas</a:t>
              </a:r>
              <a:r>
                <a:rPr lang="en-US" sz="1400" dirty="0" smtClean="0">
                  <a:solidFill>
                    <a:srgbClr val="800000">
                      <a:alpha val="99000"/>
                    </a:srgbClr>
                  </a:solidFill>
                </a:rPr>
                <a:t>.</a:t>
              </a:r>
              <a:endParaRPr lang="en-US" sz="900" dirty="0">
                <a:solidFill>
                  <a:srgbClr val="800000">
                    <a:alpha val="99000"/>
                  </a:srgbClr>
                </a:solidFill>
              </a:endParaRPr>
            </a:p>
          </p:txBody>
        </p:sp>
        <p:sp>
          <p:nvSpPr>
            <p:cNvPr id="32" name="Rectangle 1281"/>
            <p:cNvSpPr/>
            <p:nvPr/>
          </p:nvSpPr>
          <p:spPr bwMode="auto">
            <a:xfrm>
              <a:off x="2808459" y="1630339"/>
              <a:ext cx="2668680" cy="915874"/>
            </a:xfrm>
            <a:prstGeom prst="rect">
              <a:avLst/>
            </a:prstGeom>
            <a:solidFill>
              <a:srgbClr val="EE31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685403" fontAlgn="base">
                <a:lnSpc>
                  <a:spcPct val="90000"/>
                </a:lnSpc>
                <a:spcBef>
                  <a:spcPct val="0"/>
                </a:spcBef>
                <a:spcAft>
                  <a:spcPct val="0"/>
                </a:spcAft>
              </a:pPr>
              <a:r>
                <a:rPr lang="en-US" dirty="0" smtClean="0">
                  <a:solidFill>
                    <a:srgbClr val="FFFFFF">
                      <a:alpha val="99000"/>
                    </a:srgbClr>
                  </a:solidFill>
                  <a:ea typeface="Segoe UI" pitchFamily="34" charset="0"/>
                  <a:cs typeface="Segoe UI" pitchFamily="34" charset="0"/>
                </a:rPr>
                <a:t>Portable Class Library</a:t>
              </a:r>
              <a:endParaRPr lang="en-US" dirty="0">
                <a:solidFill>
                  <a:srgbClr val="FFFFFF">
                    <a:alpha val="99000"/>
                  </a:srgbClr>
                </a:solidFill>
                <a:ea typeface="Segoe UI" pitchFamily="34" charset="0"/>
                <a:cs typeface="Segoe UI" pitchFamily="34" charset="0"/>
              </a:endParaRPr>
            </a:p>
          </p:txBody>
        </p:sp>
      </p:grpSp>
    </p:spTree>
    <p:extLst>
      <p:ext uri="{BB962C8B-B14F-4D97-AF65-F5344CB8AC3E}">
        <p14:creationId xmlns:p14="http://schemas.microsoft.com/office/powerpoint/2010/main" val="552573630"/>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401955"/>
            <a:ext cx="8229600" cy="581698"/>
          </a:xfrm>
        </p:spPr>
        <p:txBody>
          <a:bodyPr>
            <a:noAutofit/>
          </a:bodyPr>
          <a:lstStyle/>
          <a:p>
            <a:pPr algn="l"/>
            <a:r>
              <a:rPr lang="en-US" dirty="0" smtClean="0">
                <a:solidFill>
                  <a:srgbClr val="2A2A2A"/>
                </a:solidFill>
              </a:rPr>
              <a:t>MVVM</a:t>
            </a:r>
            <a:endParaRPr lang="en-US" sz="5400" dirty="0">
              <a:solidFill>
                <a:srgbClr val="2A2A2A"/>
              </a:solidFill>
            </a:endParaRPr>
          </a:p>
        </p:txBody>
      </p:sp>
      <p:sp>
        <p:nvSpPr>
          <p:cNvPr id="33" name="Text Placeholder 32"/>
          <p:cNvSpPr>
            <a:spLocks noGrp="1"/>
          </p:cNvSpPr>
          <p:nvPr>
            <p:ph type="body" sz="quarter" idx="22"/>
          </p:nvPr>
        </p:nvSpPr>
        <p:spPr>
          <a:xfrm>
            <a:off x="457200" y="1320800"/>
            <a:ext cx="3097658" cy="389927"/>
          </a:xfrm>
        </p:spPr>
        <p:txBody>
          <a:bodyPr>
            <a:normAutofit lnSpcReduction="10000"/>
          </a:bodyPr>
          <a:lstStyle/>
          <a:p>
            <a:r>
              <a:rPr lang="en-AU" sz="2000" dirty="0" smtClean="0"/>
              <a:t>Windows Phone 7</a:t>
            </a:r>
            <a:endParaRPr lang="en-AU" sz="2000" dirty="0"/>
          </a:p>
        </p:txBody>
      </p:sp>
      <p:sp>
        <p:nvSpPr>
          <p:cNvPr id="6" name="Rectangle 5"/>
          <p:cNvSpPr/>
          <p:nvPr/>
        </p:nvSpPr>
        <p:spPr>
          <a:xfrm>
            <a:off x="381000" y="1710728"/>
            <a:ext cx="4020178" cy="2246769"/>
          </a:xfrm>
          <a:prstGeom prst="rect">
            <a:avLst/>
          </a:prstGeom>
        </p:spPr>
        <p:txBody>
          <a:bodyPr wrap="square">
            <a:spAutoFit/>
          </a:bodyPr>
          <a:lstStyle/>
          <a:p>
            <a:r>
              <a:rPr lang="en-US" sz="1400" dirty="0">
                <a:solidFill>
                  <a:srgbClr val="0000FF"/>
                </a:solidFill>
                <a:highlight>
                  <a:srgbClr val="FFFFFF"/>
                </a:highlight>
                <a:latin typeface="Consolas" panose="020B0609020204030204" pitchFamily="49" charset="0"/>
              </a:rPr>
              <a:t>public</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class</a:t>
            </a:r>
            <a:r>
              <a:rPr lang="en-US" sz="1400" dirty="0">
                <a:solidFill>
                  <a:srgbClr val="000000"/>
                </a:solidFill>
                <a:highlight>
                  <a:srgbClr val="FFFFFF"/>
                </a:highlight>
                <a:latin typeface="Consolas" panose="020B0609020204030204" pitchFamily="49" charset="0"/>
              </a:rPr>
              <a:t> </a:t>
            </a:r>
            <a:r>
              <a:rPr lang="en-US" sz="1400" dirty="0" smtClean="0">
                <a:solidFill>
                  <a:srgbClr val="2B91AF"/>
                </a:solidFill>
                <a:highlight>
                  <a:srgbClr val="FFFFFF"/>
                </a:highlight>
                <a:latin typeface="Consolas" panose="020B0609020204030204" pitchFamily="49" charset="0"/>
              </a:rPr>
              <a:t>Product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public</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int</a:t>
            </a:r>
            <a:r>
              <a:rPr lang="en-US" sz="1400" dirty="0">
                <a:solidFill>
                  <a:srgbClr val="000000"/>
                </a:solidFill>
                <a:highlight>
                  <a:srgbClr val="FFFFFF"/>
                </a:highlight>
                <a:latin typeface="Consolas" panose="020B0609020204030204" pitchFamily="49" charset="0"/>
              </a:rPr>
              <a:t> Id { </a:t>
            </a:r>
            <a:r>
              <a:rPr lang="en-US" sz="1400" dirty="0">
                <a:solidFill>
                  <a:srgbClr val="0000FF"/>
                </a:solidFill>
                <a:highlight>
                  <a:srgbClr val="FFFFFF"/>
                </a:highlight>
                <a:latin typeface="Consolas" panose="020B0609020204030204" pitchFamily="49" charset="0"/>
              </a:rPr>
              <a:t>get</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set</a:t>
            </a:r>
            <a:r>
              <a:rPr lang="en-US" sz="1400" dirty="0">
                <a:solidFill>
                  <a:srgbClr val="000000"/>
                </a:solidFill>
                <a:highlight>
                  <a:srgbClr val="FFFFFF"/>
                </a:highlight>
                <a:latin typeface="Consolas" panose="020B0609020204030204" pitchFamily="49" charset="0"/>
              </a:rPr>
              <a:t>; }</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DataMember</a:t>
            </a:r>
            <a:r>
              <a:rPr lang="en-US" sz="1400" dirty="0">
                <a:solidFill>
                  <a:srgbClr val="000000"/>
                </a:solidFill>
                <a:highlight>
                  <a:srgbClr val="FFFFFF"/>
                </a:highlight>
                <a:latin typeface="Consolas" panose="020B0609020204030204" pitchFamily="49" charset="0"/>
              </a:rPr>
              <a:t>(Name = </a:t>
            </a:r>
            <a:r>
              <a:rPr lang="en-US" sz="1400" dirty="0">
                <a:solidFill>
                  <a:srgbClr val="A31515"/>
                </a:solidFill>
                <a:highlight>
                  <a:srgbClr val="FFFFFF"/>
                </a:highlight>
                <a:latin typeface="Consolas" panose="020B0609020204030204" pitchFamily="49" charset="0"/>
              </a:rPr>
              <a:t>"text"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public</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 Text { </a:t>
            </a:r>
            <a:r>
              <a:rPr lang="en-US" sz="1400" dirty="0">
                <a:solidFill>
                  <a:srgbClr val="0000FF"/>
                </a:solidFill>
                <a:highlight>
                  <a:srgbClr val="FFFFFF"/>
                </a:highlight>
                <a:latin typeface="Consolas" panose="020B0609020204030204" pitchFamily="49" charset="0"/>
              </a:rPr>
              <a:t>get</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set</a:t>
            </a:r>
            <a:r>
              <a:rPr lang="en-US" sz="1400" dirty="0">
                <a:solidFill>
                  <a:srgbClr val="000000"/>
                </a:solidFill>
                <a:highlight>
                  <a:srgbClr val="FFFFFF"/>
                </a:highlight>
                <a:latin typeface="Consolas" panose="020B0609020204030204" pitchFamily="49" charset="0"/>
              </a:rPr>
              <a:t>; }</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DataMember</a:t>
            </a:r>
            <a:r>
              <a:rPr lang="en-US" sz="1400" dirty="0">
                <a:solidFill>
                  <a:srgbClr val="000000"/>
                </a:solidFill>
                <a:highlight>
                  <a:srgbClr val="FFFFFF"/>
                </a:highlight>
                <a:latin typeface="Consolas" panose="020B0609020204030204" pitchFamily="49" charset="0"/>
              </a:rPr>
              <a:t>(Name = </a:t>
            </a:r>
            <a:r>
              <a:rPr lang="en-US" sz="1400" dirty="0">
                <a:solidFill>
                  <a:srgbClr val="A31515"/>
                </a:solidFill>
                <a:highlight>
                  <a:srgbClr val="FFFFFF"/>
                </a:highlight>
                <a:latin typeface="Consolas" panose="020B0609020204030204" pitchFamily="49" charset="0"/>
              </a:rPr>
              <a:t>"complete"</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public</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bool</a:t>
            </a:r>
            <a:r>
              <a:rPr lang="en-US" sz="1400" dirty="0">
                <a:solidFill>
                  <a:srgbClr val="000000"/>
                </a:solidFill>
                <a:highlight>
                  <a:srgbClr val="FFFFFF"/>
                </a:highlight>
                <a:latin typeface="Consolas" panose="020B0609020204030204" pitchFamily="49" charset="0"/>
              </a:rPr>
              <a:t> Complete { </a:t>
            </a:r>
            <a:r>
              <a:rPr lang="en-US" sz="1400" dirty="0">
                <a:solidFill>
                  <a:srgbClr val="0000FF"/>
                </a:solidFill>
                <a:highlight>
                  <a:srgbClr val="FFFFFF"/>
                </a:highlight>
                <a:latin typeface="Consolas" panose="020B0609020204030204" pitchFamily="49" charset="0"/>
              </a:rPr>
              <a:t>get</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set</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endParaRPr lang="en-US" sz="1400" dirty="0"/>
          </a:p>
        </p:txBody>
      </p:sp>
      <p:sp>
        <p:nvSpPr>
          <p:cNvPr id="12" name="Rectangle 11"/>
          <p:cNvSpPr/>
          <p:nvPr/>
        </p:nvSpPr>
        <p:spPr>
          <a:xfrm>
            <a:off x="4733925" y="1710727"/>
            <a:ext cx="4572000" cy="2246769"/>
          </a:xfrm>
          <a:prstGeom prst="rect">
            <a:avLst/>
          </a:prstGeom>
        </p:spPr>
        <p:txBody>
          <a:bodyPr>
            <a:spAutoFit/>
          </a:bodyPr>
          <a:lstStyle/>
          <a:p>
            <a:r>
              <a:rPr lang="en-US" sz="1400" dirty="0">
                <a:solidFill>
                  <a:srgbClr val="0000FF"/>
                </a:solidFill>
                <a:highlight>
                  <a:srgbClr val="FFFFFF"/>
                </a:highlight>
                <a:latin typeface="Consolas" panose="020B0609020204030204" pitchFamily="49" charset="0"/>
              </a:rPr>
              <a:t>public</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class</a:t>
            </a:r>
            <a:r>
              <a:rPr lang="en-US" sz="1400" dirty="0">
                <a:solidFill>
                  <a:srgbClr val="000000"/>
                </a:solidFill>
                <a:highlight>
                  <a:srgbClr val="FFFFFF"/>
                </a:highlight>
                <a:latin typeface="Consolas" panose="020B0609020204030204" pitchFamily="49" charset="0"/>
              </a:rPr>
              <a:t> </a:t>
            </a:r>
            <a:r>
              <a:rPr lang="en-US" sz="1400" dirty="0">
                <a:solidFill>
                  <a:srgbClr val="2B91AF"/>
                </a:solidFill>
                <a:highlight>
                  <a:srgbClr val="FFFFFF"/>
                </a:highlight>
                <a:latin typeface="Consolas" panose="020B0609020204030204" pitchFamily="49" charset="0"/>
              </a:rPr>
              <a:t>Product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public</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int</a:t>
            </a:r>
            <a:r>
              <a:rPr lang="en-US" sz="1400" dirty="0">
                <a:solidFill>
                  <a:srgbClr val="000000"/>
                </a:solidFill>
                <a:highlight>
                  <a:srgbClr val="FFFFFF"/>
                </a:highlight>
                <a:latin typeface="Consolas" panose="020B0609020204030204" pitchFamily="49" charset="0"/>
              </a:rPr>
              <a:t> Id { </a:t>
            </a:r>
            <a:r>
              <a:rPr lang="en-US" sz="1400" dirty="0">
                <a:solidFill>
                  <a:srgbClr val="0000FF"/>
                </a:solidFill>
                <a:highlight>
                  <a:srgbClr val="FFFFFF"/>
                </a:highlight>
                <a:latin typeface="Consolas" panose="020B0609020204030204" pitchFamily="49" charset="0"/>
              </a:rPr>
              <a:t>get</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set</a:t>
            </a:r>
            <a:r>
              <a:rPr lang="en-US" sz="1400" dirty="0">
                <a:solidFill>
                  <a:srgbClr val="000000"/>
                </a:solidFill>
                <a:highlight>
                  <a:srgbClr val="FFFFFF"/>
                </a:highlight>
                <a:latin typeface="Consolas" panose="020B0609020204030204" pitchFamily="49" charset="0"/>
              </a:rPr>
              <a:t>; }</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DataMember</a:t>
            </a:r>
            <a:r>
              <a:rPr lang="en-US" sz="1400" dirty="0">
                <a:solidFill>
                  <a:srgbClr val="000000"/>
                </a:solidFill>
                <a:highlight>
                  <a:srgbClr val="FFFFFF"/>
                </a:highlight>
                <a:latin typeface="Consolas" panose="020B0609020204030204" pitchFamily="49" charset="0"/>
              </a:rPr>
              <a:t>(Name = </a:t>
            </a:r>
            <a:r>
              <a:rPr lang="en-US" sz="1400" dirty="0">
                <a:solidFill>
                  <a:srgbClr val="A31515"/>
                </a:solidFill>
                <a:highlight>
                  <a:srgbClr val="FFFFFF"/>
                </a:highlight>
                <a:latin typeface="Consolas" panose="020B0609020204030204" pitchFamily="49" charset="0"/>
              </a:rPr>
              <a:t>"text"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public</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 Text { </a:t>
            </a:r>
            <a:r>
              <a:rPr lang="en-US" sz="1400" dirty="0">
                <a:solidFill>
                  <a:srgbClr val="0000FF"/>
                </a:solidFill>
                <a:highlight>
                  <a:srgbClr val="FFFFFF"/>
                </a:highlight>
                <a:latin typeface="Consolas" panose="020B0609020204030204" pitchFamily="49" charset="0"/>
              </a:rPr>
              <a:t>get</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set</a:t>
            </a:r>
            <a:r>
              <a:rPr lang="en-US" sz="1400" dirty="0">
                <a:solidFill>
                  <a:srgbClr val="000000"/>
                </a:solidFill>
                <a:highlight>
                  <a:srgbClr val="FFFFFF"/>
                </a:highlight>
                <a:latin typeface="Consolas" panose="020B0609020204030204" pitchFamily="49" charset="0"/>
              </a:rPr>
              <a:t>; }</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DataMember</a:t>
            </a:r>
            <a:r>
              <a:rPr lang="en-US" sz="1400" dirty="0">
                <a:solidFill>
                  <a:srgbClr val="000000"/>
                </a:solidFill>
                <a:highlight>
                  <a:srgbClr val="FFFFFF"/>
                </a:highlight>
                <a:latin typeface="Consolas" panose="020B0609020204030204" pitchFamily="49" charset="0"/>
              </a:rPr>
              <a:t>(Name = </a:t>
            </a:r>
            <a:r>
              <a:rPr lang="en-US" sz="1400" dirty="0">
                <a:solidFill>
                  <a:srgbClr val="A31515"/>
                </a:solidFill>
                <a:highlight>
                  <a:srgbClr val="FFFFFF"/>
                </a:highlight>
                <a:latin typeface="Consolas" panose="020B0609020204030204" pitchFamily="49" charset="0"/>
              </a:rPr>
              <a:t>"complete"</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public</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bool</a:t>
            </a:r>
            <a:r>
              <a:rPr lang="en-US" sz="1400" dirty="0">
                <a:solidFill>
                  <a:srgbClr val="000000"/>
                </a:solidFill>
                <a:highlight>
                  <a:srgbClr val="FFFFFF"/>
                </a:highlight>
                <a:latin typeface="Consolas" panose="020B0609020204030204" pitchFamily="49" charset="0"/>
              </a:rPr>
              <a:t> Complete { </a:t>
            </a:r>
            <a:r>
              <a:rPr lang="en-US" sz="1400" dirty="0">
                <a:solidFill>
                  <a:srgbClr val="0000FF"/>
                </a:solidFill>
                <a:highlight>
                  <a:srgbClr val="FFFFFF"/>
                </a:highlight>
                <a:latin typeface="Consolas" panose="020B0609020204030204" pitchFamily="49" charset="0"/>
              </a:rPr>
              <a:t>get</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set</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endParaRPr lang="en-US" sz="1400" dirty="0"/>
          </a:p>
        </p:txBody>
      </p:sp>
      <p:sp>
        <p:nvSpPr>
          <p:cNvPr id="13" name="Text Placeholder 32"/>
          <p:cNvSpPr txBox="1">
            <a:spLocks/>
          </p:cNvSpPr>
          <p:nvPr/>
        </p:nvSpPr>
        <p:spPr>
          <a:xfrm>
            <a:off x="4829175" y="1322883"/>
            <a:ext cx="3097658" cy="389927"/>
          </a:xfrm>
          <a:prstGeom prst="rect">
            <a:avLst/>
          </a:prstGeom>
        </p:spPr>
        <p:txBody>
          <a:bodyPr vert="horz" lIns="0" tIns="0" rIns="0" bIns="0" rtlCol="0">
            <a:noAutofit/>
          </a:bodyPr>
          <a:lstStyle>
            <a:lvl1pPr marL="0" indent="0" algn="l" defTabSz="914400" rtl="0" eaLnBrk="1" latinLnBrk="0" hangingPunct="1">
              <a:lnSpc>
                <a:spcPct val="105000"/>
              </a:lnSpc>
              <a:spcBef>
                <a:spcPts val="600"/>
              </a:spcBef>
              <a:buClrTx/>
              <a:buSzPct val="100000"/>
              <a:buFont typeface="Arial" pitchFamily="34" charset="0"/>
              <a:buNone/>
              <a:defRPr sz="2400" kern="1200" spc="0" baseline="0">
                <a:solidFill>
                  <a:schemeClr val="accent1"/>
                </a:solidFill>
                <a:latin typeface="+mn-lt"/>
                <a:ea typeface="+mn-ea"/>
                <a:cs typeface="+mn-cs"/>
              </a:defRPr>
            </a:lvl1pPr>
            <a:lvl2pPr marL="0" indent="0" algn="l" defTabSz="914400" rtl="0" eaLnBrk="1" latinLnBrk="0" hangingPunct="1">
              <a:lnSpc>
                <a:spcPct val="125000"/>
              </a:lnSpc>
              <a:spcBef>
                <a:spcPts val="0"/>
              </a:spcBef>
              <a:buClrTx/>
              <a:buSzPct val="100000"/>
              <a:buFont typeface="Arial" pitchFamily="34" charset="0"/>
              <a:buNone/>
              <a:defRPr sz="1600" kern="1200" spc="0" baseline="0">
                <a:solidFill>
                  <a:schemeClr val="tx1"/>
                </a:solidFill>
                <a:latin typeface="+mn-lt"/>
                <a:ea typeface="+mn-ea"/>
                <a:cs typeface="+mn-cs"/>
              </a:defRPr>
            </a:lvl2pPr>
            <a:lvl3pPr marL="28575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3pPr>
            <a:lvl4pPr marL="46037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4pPr>
            <a:lvl5pPr marL="62865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000" dirty="0" smtClean="0"/>
              <a:t>Windows Phone 8</a:t>
            </a:r>
            <a:endParaRPr lang="en-AU" sz="2000" dirty="0"/>
          </a:p>
        </p:txBody>
      </p:sp>
    </p:spTree>
    <p:extLst>
      <p:ext uri="{BB962C8B-B14F-4D97-AF65-F5344CB8AC3E}">
        <p14:creationId xmlns:p14="http://schemas.microsoft.com/office/powerpoint/2010/main" val="132937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5536" y="273845"/>
            <a:ext cx="6676881" cy="715890"/>
          </a:xfrm>
        </p:spPr>
        <p:txBody>
          <a:bodyPr>
            <a:normAutofit fontScale="90000"/>
          </a:bodyPr>
          <a:lstStyle/>
          <a:p>
            <a:pPr algn="l"/>
            <a:r>
              <a:rPr lang="en-US" dirty="0" err="1" smtClean="0"/>
              <a:t>Vuelven</a:t>
            </a:r>
            <a:r>
              <a:rPr lang="en-US" dirty="0" smtClean="0"/>
              <a:t> los </a:t>
            </a:r>
            <a:r>
              <a:rPr lang="en-US" dirty="0"/>
              <a:t>“</a:t>
            </a:r>
            <a:r>
              <a:rPr lang="en-US" dirty="0" err="1"/>
              <a:t>Pelochos</a:t>
            </a:r>
            <a:r>
              <a:rPr lang="en-US" dirty="0" smtClean="0"/>
              <a:t>”.</a:t>
            </a:r>
            <a:endParaRPr lang="es-ES" dirty="0"/>
          </a:p>
        </p:txBody>
      </p:sp>
      <p:sp>
        <p:nvSpPr>
          <p:cNvPr id="3" name="Marcador de contenido 2"/>
          <p:cNvSpPr>
            <a:spLocks noGrp="1"/>
          </p:cNvSpPr>
          <p:nvPr>
            <p:ph idx="1"/>
          </p:nvPr>
        </p:nvSpPr>
        <p:spPr>
          <a:xfrm>
            <a:off x="539553" y="1251051"/>
            <a:ext cx="4320480" cy="1106117"/>
          </a:xfrm>
        </p:spPr>
        <p:txBody>
          <a:bodyPr>
            <a:normAutofit/>
          </a:bodyPr>
          <a:lstStyle/>
          <a:p>
            <a:pPr marL="0" indent="0">
              <a:buNone/>
              <a:defRPr/>
            </a:pPr>
            <a:r>
              <a:rPr lang="es-ES" sz="1800" b="1" dirty="0"/>
              <a:t>Javier Suárez Ruiz</a:t>
            </a:r>
          </a:p>
          <a:p>
            <a:pPr marL="0" indent="0">
              <a:buNone/>
              <a:defRPr/>
            </a:pPr>
            <a:r>
              <a:rPr lang="es-ES" sz="1800" dirty="0" err="1"/>
              <a:t>Icinetic</a:t>
            </a:r>
            <a:r>
              <a:rPr lang="es-ES" sz="1800" dirty="0"/>
              <a:t> </a:t>
            </a:r>
            <a:r>
              <a:rPr lang="es-ES" sz="1800" dirty="0" smtClean="0"/>
              <a:t>| .NET </a:t>
            </a:r>
            <a:r>
              <a:rPr lang="es-ES" sz="1800" dirty="0" err="1" smtClean="0"/>
              <a:t>Developer</a:t>
            </a:r>
            <a:r>
              <a:rPr lang="es-ES" sz="1800" dirty="0" smtClean="0"/>
              <a:t> </a:t>
            </a:r>
            <a:r>
              <a:rPr lang="es-ES" sz="1800" dirty="0" err="1" smtClean="0"/>
              <a:t>Arquitect</a:t>
            </a:r>
            <a:endParaRPr lang="es-ES" sz="1800" dirty="0"/>
          </a:p>
          <a:p>
            <a:pPr marL="0" indent="0">
              <a:buNone/>
              <a:defRPr/>
            </a:pPr>
            <a:r>
              <a:rPr lang="es-ES" sz="1800" dirty="0">
                <a:solidFill>
                  <a:schemeClr val="bg1">
                    <a:lumMod val="90000"/>
                    <a:lumOff val="10000"/>
                  </a:schemeClr>
                </a:solidFill>
              </a:rPr>
              <a:t>@</a:t>
            </a:r>
            <a:r>
              <a:rPr lang="es-ES" sz="1800" dirty="0" err="1">
                <a:solidFill>
                  <a:schemeClr val="bg1">
                    <a:lumMod val="90000"/>
                    <a:lumOff val="10000"/>
                  </a:schemeClr>
                </a:solidFill>
              </a:rPr>
              <a:t>jsuarezruiz</a:t>
            </a:r>
            <a:endParaRPr lang="es-ES_tradnl" sz="1700" dirty="0">
              <a:solidFill>
                <a:schemeClr val="bg1">
                  <a:lumMod val="90000"/>
                  <a:lumOff val="10000"/>
                </a:schemeClr>
              </a:solidFill>
            </a:endParaRPr>
          </a:p>
        </p:txBody>
      </p:sp>
    </p:spTree>
    <p:extLst>
      <p:ext uri="{BB962C8B-B14F-4D97-AF65-F5344CB8AC3E}">
        <p14:creationId xmlns:p14="http://schemas.microsoft.com/office/powerpoint/2010/main" val="32447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23965" y="914400"/>
            <a:ext cx="7174523" cy="3539430"/>
          </a:xfrm>
          <a:prstGeom prst="rect">
            <a:avLst/>
          </a:prstGeom>
          <a:noFill/>
        </p:spPr>
        <p:txBody>
          <a:bodyPr wrap="square" lIns="0" tIns="0" rIns="0" bIns="0" rtlCol="0">
            <a:spAutoFit/>
          </a:bodyPr>
          <a:lstStyle/>
          <a:p>
            <a:r>
              <a:rPr lang="en-US" sz="11500" dirty="0" smtClean="0">
                <a:solidFill>
                  <a:schemeClr val="accent1"/>
                </a:solidFill>
              </a:rPr>
              <a:t>Ctrl-C</a:t>
            </a:r>
          </a:p>
          <a:p>
            <a:r>
              <a:rPr lang="en-US" sz="11500" dirty="0" smtClean="0">
                <a:solidFill>
                  <a:schemeClr val="accent1"/>
                </a:solidFill>
              </a:rPr>
              <a:t>Ctrl-V</a:t>
            </a:r>
          </a:p>
        </p:txBody>
      </p:sp>
    </p:spTree>
    <p:extLst>
      <p:ext uri="{BB962C8B-B14F-4D97-AF65-F5344CB8AC3E}">
        <p14:creationId xmlns:p14="http://schemas.microsoft.com/office/powerpoint/2010/main" val="53432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401955"/>
            <a:ext cx="8229600" cy="387798"/>
          </a:xfrm>
        </p:spPr>
        <p:txBody>
          <a:bodyPr>
            <a:normAutofit fontScale="90000"/>
          </a:bodyPr>
          <a:lstStyle/>
          <a:p>
            <a:pPr algn="l"/>
            <a:r>
              <a:rPr lang="en-US" dirty="0" err="1" smtClean="0"/>
              <a:t>Enlazado</a:t>
            </a:r>
            <a:r>
              <a:rPr lang="en-US" dirty="0" smtClean="0"/>
              <a:t> a </a:t>
            </a:r>
            <a:r>
              <a:rPr lang="en-US" dirty="0" err="1" smtClean="0"/>
              <a:t>ficheros</a:t>
            </a:r>
            <a:endParaRPr lang="en-US" dirty="0"/>
          </a:p>
        </p:txBody>
      </p:sp>
      <p:pic>
        <p:nvPicPr>
          <p:cNvPr id="6" name="Picture 5"/>
          <p:cNvPicPr>
            <a:picLocks noChangeAspect="1"/>
          </p:cNvPicPr>
          <p:nvPr/>
        </p:nvPicPr>
        <p:blipFill>
          <a:blip r:embed="rId3"/>
          <a:stretch>
            <a:fillRect/>
          </a:stretch>
        </p:blipFill>
        <p:spPr>
          <a:xfrm>
            <a:off x="2737916" y="1892475"/>
            <a:ext cx="5669484" cy="2710955"/>
          </a:xfrm>
          <a:prstGeom prst="rect">
            <a:avLst/>
          </a:prstGeom>
          <a:ln w="19050">
            <a:solidFill>
              <a:schemeClr val="accent1">
                <a:lumMod val="50000"/>
              </a:schemeClr>
            </a:solidFill>
          </a:ln>
        </p:spPr>
      </p:pic>
      <p:pic>
        <p:nvPicPr>
          <p:cNvPr id="7" name="Picture 6"/>
          <p:cNvPicPr>
            <a:picLocks noChangeAspect="1"/>
          </p:cNvPicPr>
          <p:nvPr/>
        </p:nvPicPr>
        <p:blipFill>
          <a:blip r:embed="rId4"/>
          <a:stretch>
            <a:fillRect/>
          </a:stretch>
        </p:blipFill>
        <p:spPr>
          <a:xfrm>
            <a:off x="228599" y="1190554"/>
            <a:ext cx="6097077" cy="1908245"/>
          </a:xfrm>
          <a:prstGeom prst="rect">
            <a:avLst/>
          </a:prstGeom>
          <a:ln w="19050">
            <a:solidFill>
              <a:schemeClr val="accent1">
                <a:lumMod val="50000"/>
              </a:schemeClr>
            </a:solidFill>
          </a:ln>
        </p:spPr>
      </p:pic>
    </p:spTree>
    <p:extLst>
      <p:ext uri="{BB962C8B-B14F-4D97-AF65-F5344CB8AC3E}">
        <p14:creationId xmlns:p14="http://schemas.microsoft.com/office/powerpoint/2010/main" val="4527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401955"/>
            <a:ext cx="8229600" cy="360548"/>
          </a:xfrm>
        </p:spPr>
        <p:txBody>
          <a:bodyPr>
            <a:normAutofit fontScale="90000"/>
          </a:bodyPr>
          <a:lstStyle/>
          <a:p>
            <a:pPr algn="l"/>
            <a:r>
              <a:rPr lang="en-US" dirty="0" smtClean="0"/>
              <a:t>“</a:t>
            </a:r>
            <a:r>
              <a:rPr lang="en-US" dirty="0" err="1" smtClean="0"/>
              <a:t>Añadir</a:t>
            </a:r>
            <a:r>
              <a:rPr lang="en-US" dirty="0" smtClean="0"/>
              <a:t> </a:t>
            </a:r>
            <a:r>
              <a:rPr lang="en-US" dirty="0" err="1" smtClean="0"/>
              <a:t>como</a:t>
            </a:r>
            <a:r>
              <a:rPr lang="en-US" dirty="0" smtClean="0"/>
              <a:t> enlace”</a:t>
            </a:r>
            <a:endParaRPr lang="en-US" dirty="0"/>
          </a:p>
        </p:txBody>
      </p:sp>
      <p:sp>
        <p:nvSpPr>
          <p:cNvPr id="33" name="Text Placeholder 32"/>
          <p:cNvSpPr>
            <a:spLocks noGrp="1"/>
          </p:cNvSpPr>
          <p:nvPr>
            <p:ph type="body" sz="quarter" idx="22"/>
          </p:nvPr>
        </p:nvSpPr>
        <p:spPr>
          <a:xfrm>
            <a:off x="457200" y="1249703"/>
            <a:ext cx="3097658" cy="389927"/>
          </a:xfrm>
        </p:spPr>
        <p:txBody>
          <a:bodyPr>
            <a:normAutofit lnSpcReduction="10000"/>
          </a:bodyPr>
          <a:lstStyle/>
          <a:p>
            <a:r>
              <a:rPr lang="en-AU" sz="2000" dirty="0" smtClean="0"/>
              <a:t>Windows 8</a:t>
            </a:r>
            <a:endParaRPr lang="en-AU" sz="2000" dirty="0"/>
          </a:p>
        </p:txBody>
      </p:sp>
      <p:sp>
        <p:nvSpPr>
          <p:cNvPr id="13" name="Text Placeholder 32"/>
          <p:cNvSpPr txBox="1">
            <a:spLocks/>
          </p:cNvSpPr>
          <p:nvPr/>
        </p:nvSpPr>
        <p:spPr>
          <a:xfrm>
            <a:off x="3507930" y="1257435"/>
            <a:ext cx="3097658" cy="389927"/>
          </a:xfrm>
          <a:prstGeom prst="rect">
            <a:avLst/>
          </a:prstGeom>
        </p:spPr>
        <p:txBody>
          <a:bodyPr vert="horz" lIns="0" tIns="0" rIns="0" bIns="0" rtlCol="0">
            <a:noAutofit/>
          </a:bodyPr>
          <a:lstStyle>
            <a:lvl1pPr marL="0" indent="0" algn="l" defTabSz="914400" rtl="0" eaLnBrk="1" latinLnBrk="0" hangingPunct="1">
              <a:lnSpc>
                <a:spcPct val="105000"/>
              </a:lnSpc>
              <a:spcBef>
                <a:spcPts val="600"/>
              </a:spcBef>
              <a:buClrTx/>
              <a:buSzPct val="100000"/>
              <a:buFont typeface="Arial" pitchFamily="34" charset="0"/>
              <a:buNone/>
              <a:defRPr sz="2400" kern="1200" spc="0" baseline="0">
                <a:solidFill>
                  <a:schemeClr val="accent1"/>
                </a:solidFill>
                <a:latin typeface="+mn-lt"/>
                <a:ea typeface="+mn-ea"/>
                <a:cs typeface="+mn-cs"/>
              </a:defRPr>
            </a:lvl1pPr>
            <a:lvl2pPr marL="0" indent="0" algn="l" defTabSz="914400" rtl="0" eaLnBrk="1" latinLnBrk="0" hangingPunct="1">
              <a:lnSpc>
                <a:spcPct val="125000"/>
              </a:lnSpc>
              <a:spcBef>
                <a:spcPts val="0"/>
              </a:spcBef>
              <a:buClrTx/>
              <a:buSzPct val="100000"/>
              <a:buFont typeface="Arial" pitchFamily="34" charset="0"/>
              <a:buNone/>
              <a:defRPr sz="1600" kern="1200" spc="0" baseline="0">
                <a:solidFill>
                  <a:schemeClr val="tx1"/>
                </a:solidFill>
                <a:latin typeface="+mn-lt"/>
                <a:ea typeface="+mn-ea"/>
                <a:cs typeface="+mn-cs"/>
              </a:defRPr>
            </a:lvl2pPr>
            <a:lvl3pPr marL="28575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3pPr>
            <a:lvl4pPr marL="46037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4pPr>
            <a:lvl5pPr marL="62865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000" dirty="0" smtClean="0"/>
              <a:t>Windows Phone 8</a:t>
            </a:r>
            <a:endParaRPr lang="en-AU" sz="2000" dirty="0"/>
          </a:p>
        </p:txBody>
      </p:sp>
      <p:pic>
        <p:nvPicPr>
          <p:cNvPr id="10" name="Picture 9"/>
          <p:cNvPicPr>
            <a:picLocks noChangeAspect="1"/>
          </p:cNvPicPr>
          <p:nvPr/>
        </p:nvPicPr>
        <p:blipFill>
          <a:blip r:embed="rId3"/>
          <a:stretch>
            <a:fillRect/>
          </a:stretch>
        </p:blipFill>
        <p:spPr>
          <a:xfrm>
            <a:off x="457200" y="1685623"/>
            <a:ext cx="6148388" cy="2866878"/>
          </a:xfrm>
          <a:prstGeom prst="rect">
            <a:avLst/>
          </a:prstGeom>
        </p:spPr>
      </p:pic>
      <p:cxnSp>
        <p:nvCxnSpPr>
          <p:cNvPr id="12" name="Straight Arrow Connector 11"/>
          <p:cNvCxnSpPr/>
          <p:nvPr/>
        </p:nvCxnSpPr>
        <p:spPr>
          <a:xfrm>
            <a:off x="2290763" y="3119062"/>
            <a:ext cx="1264095"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690813" y="3519112"/>
            <a:ext cx="1000125" cy="227934"/>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724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401955"/>
            <a:ext cx="8229600" cy="360548"/>
          </a:xfrm>
        </p:spPr>
        <p:txBody>
          <a:bodyPr>
            <a:normAutofit fontScale="90000"/>
          </a:bodyPr>
          <a:lstStyle/>
          <a:p>
            <a:pPr algn="l"/>
            <a:r>
              <a:rPr lang="en-US" dirty="0" err="1" smtClean="0"/>
              <a:t>Diferencias</a:t>
            </a:r>
            <a:r>
              <a:rPr lang="en-US" dirty="0" smtClean="0"/>
              <a:t> de </a:t>
            </a:r>
            <a:r>
              <a:rPr lang="en-US" dirty="0" err="1" smtClean="0"/>
              <a:t>código</a:t>
            </a:r>
            <a:endParaRPr lang="en-US" dirty="0"/>
          </a:p>
        </p:txBody>
      </p:sp>
      <p:sp>
        <p:nvSpPr>
          <p:cNvPr id="6" name="Text Placeholder 5"/>
          <p:cNvSpPr>
            <a:spLocks noGrp="1"/>
          </p:cNvSpPr>
          <p:nvPr>
            <p:ph type="body" sz="quarter" idx="22"/>
          </p:nvPr>
        </p:nvSpPr>
        <p:spPr>
          <a:xfrm>
            <a:off x="457199" y="1129780"/>
            <a:ext cx="3837709" cy="1848947"/>
          </a:xfrm>
        </p:spPr>
        <p:txBody>
          <a:bodyPr/>
          <a:lstStyle/>
          <a:p>
            <a:r>
              <a:rPr lang="en-US" dirty="0" smtClean="0"/>
              <a:t>Windows 8</a:t>
            </a:r>
            <a:endParaRPr lang="en-US" dirty="0"/>
          </a:p>
          <a:p>
            <a:endParaRPr lang="en-US" dirty="0"/>
          </a:p>
        </p:txBody>
      </p:sp>
      <p:sp>
        <p:nvSpPr>
          <p:cNvPr id="10" name="Rectangle 9"/>
          <p:cNvSpPr/>
          <p:nvPr/>
        </p:nvSpPr>
        <p:spPr>
          <a:xfrm>
            <a:off x="457197" y="1461209"/>
            <a:ext cx="8340437" cy="1354217"/>
          </a:xfrm>
          <a:prstGeom prst="rect">
            <a:avLst/>
          </a:prstGeom>
        </p:spPr>
        <p:txBody>
          <a:bodyPr wrap="square">
            <a:spAutoFit/>
          </a:bodyPr>
          <a:lstStyle/>
          <a:p>
            <a:r>
              <a:rPr lang="en-US" sz="1600" dirty="0" err="1">
                <a:solidFill>
                  <a:srgbClr val="000000"/>
                </a:solidFill>
                <a:highlight>
                  <a:srgbClr val="FFFFFF"/>
                </a:highlight>
                <a:latin typeface="Consolas" panose="020B0609020204030204" pitchFamily="49" charset="0"/>
              </a:rPr>
              <a:t>Dispatcher.RunAsync</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CoreDispatcherPriority.Normal</a:t>
            </a:r>
            <a:r>
              <a:rPr lang="en-US" sz="1600" dirty="0">
                <a:solidFill>
                  <a:srgbClr val="000000"/>
                </a:solidFill>
                <a:highlight>
                  <a:srgbClr val="FFFFFF"/>
                </a:highlight>
                <a:latin typeface="Consolas" panose="020B0609020204030204" pitchFamily="49" charset="0"/>
              </a:rPr>
              <a:t>, () =&gt;</a:t>
            </a:r>
          </a:p>
          <a:p>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MyTextBlock.Text</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"Hello from the UI thread</a:t>
            </a:r>
            <a:r>
              <a:rPr lang="en-US" sz="1600" dirty="0" smtClean="0">
                <a:solidFill>
                  <a:srgbClr val="A31515"/>
                </a:solidFill>
                <a:highlight>
                  <a:srgbClr val="FFFFFF"/>
                </a:highlight>
                <a:latin typeface="Consolas" panose="020B0609020204030204" pitchFamily="49" charset="0"/>
              </a:rPr>
              <a:t>!"</a:t>
            </a:r>
            <a:r>
              <a:rPr lang="en-US" sz="1600" dirty="0" smtClean="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a:t>
            </a:r>
          </a:p>
          <a:p>
            <a:endParaRPr lang="en-US" dirty="0"/>
          </a:p>
        </p:txBody>
      </p:sp>
      <p:sp>
        <p:nvSpPr>
          <p:cNvPr id="12" name="Rectangle 11"/>
          <p:cNvSpPr/>
          <p:nvPr/>
        </p:nvSpPr>
        <p:spPr>
          <a:xfrm>
            <a:off x="457197" y="3372616"/>
            <a:ext cx="8340438" cy="1077218"/>
          </a:xfrm>
          <a:prstGeom prst="rect">
            <a:avLst/>
          </a:prstGeom>
        </p:spPr>
        <p:txBody>
          <a:bodyPr wrap="square">
            <a:spAutoFit/>
          </a:bodyPr>
          <a:lstStyle/>
          <a:p>
            <a:r>
              <a:rPr lang="en-US" sz="1600" dirty="0" err="1">
                <a:solidFill>
                  <a:srgbClr val="2B91AF"/>
                </a:solidFill>
                <a:highlight>
                  <a:srgbClr val="FFFFFF"/>
                </a:highlight>
                <a:latin typeface="Consolas" panose="020B0609020204030204" pitchFamily="49" charset="0"/>
              </a:rPr>
              <a:t>Deployment</a:t>
            </a:r>
            <a:r>
              <a:rPr lang="en-US" sz="1600" dirty="0" err="1">
                <a:solidFill>
                  <a:srgbClr val="000000"/>
                </a:solidFill>
                <a:highlight>
                  <a:srgbClr val="FFFFFF"/>
                </a:highlight>
                <a:latin typeface="Consolas" panose="020B0609020204030204" pitchFamily="49" charset="0"/>
              </a:rPr>
              <a:t>.Current.Dispatcher.BeginInvoke</a:t>
            </a:r>
            <a:r>
              <a:rPr lang="en-US" sz="1600" dirty="0">
                <a:solidFill>
                  <a:srgbClr val="000000"/>
                </a:solidFill>
                <a:highlight>
                  <a:srgbClr val="FFFFFF"/>
                </a:highlight>
                <a:latin typeface="Consolas" panose="020B0609020204030204" pitchFamily="49" charset="0"/>
              </a:rPr>
              <a:t>(() =&gt;</a:t>
            </a:r>
          </a:p>
          <a:p>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MyTextBlock.Text</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"Hello from the UI thread</a:t>
            </a:r>
            <a:r>
              <a:rPr lang="en-US" sz="1600" dirty="0" smtClean="0">
                <a:solidFill>
                  <a:srgbClr val="A31515"/>
                </a:solidFill>
                <a:highlight>
                  <a:srgbClr val="FFFFFF"/>
                </a:highlight>
                <a:latin typeface="Consolas" panose="020B0609020204030204" pitchFamily="49" charset="0"/>
              </a:rPr>
              <a:t>!"</a:t>
            </a:r>
            <a:r>
              <a:rPr lang="en-US" sz="1600" dirty="0" smtClean="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p:txBody>
      </p:sp>
      <p:sp>
        <p:nvSpPr>
          <p:cNvPr id="13" name="Text Placeholder 5"/>
          <p:cNvSpPr>
            <a:spLocks noGrp="1"/>
          </p:cNvSpPr>
          <p:nvPr>
            <p:ph type="body" sz="quarter" idx="22"/>
          </p:nvPr>
        </p:nvSpPr>
        <p:spPr>
          <a:xfrm>
            <a:off x="457199" y="3043476"/>
            <a:ext cx="3837709" cy="489433"/>
          </a:xfrm>
        </p:spPr>
        <p:txBody>
          <a:bodyPr/>
          <a:lstStyle/>
          <a:p>
            <a:r>
              <a:rPr lang="en-US" dirty="0" smtClean="0"/>
              <a:t>Windows Phone 8</a:t>
            </a:r>
            <a:endParaRPr lang="en-US" dirty="0"/>
          </a:p>
          <a:p>
            <a:endParaRPr lang="en-US" dirty="0"/>
          </a:p>
        </p:txBody>
      </p:sp>
    </p:spTree>
    <p:extLst>
      <p:ext uri="{BB962C8B-B14F-4D97-AF65-F5344CB8AC3E}">
        <p14:creationId xmlns:p14="http://schemas.microsoft.com/office/powerpoint/2010/main" val="153134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401955"/>
            <a:ext cx="8229600" cy="387798"/>
          </a:xfrm>
        </p:spPr>
        <p:txBody>
          <a:bodyPr>
            <a:normAutofit fontScale="90000"/>
          </a:bodyPr>
          <a:lstStyle/>
          <a:p>
            <a:pPr algn="l"/>
            <a:r>
              <a:rPr lang="en-US" dirty="0" err="1" smtClean="0"/>
              <a:t>Condiciones</a:t>
            </a:r>
            <a:r>
              <a:rPr lang="en-US" dirty="0" smtClean="0"/>
              <a:t> de </a:t>
            </a:r>
            <a:r>
              <a:rPr lang="en-US" dirty="0" err="1" smtClean="0"/>
              <a:t>Compilación</a:t>
            </a:r>
            <a:endParaRPr lang="en-US" dirty="0"/>
          </a:p>
        </p:txBody>
      </p:sp>
      <p:sp>
        <p:nvSpPr>
          <p:cNvPr id="6" name="Text Placeholder 5"/>
          <p:cNvSpPr>
            <a:spLocks noGrp="1"/>
          </p:cNvSpPr>
          <p:nvPr>
            <p:ph type="body" sz="quarter" idx="22"/>
          </p:nvPr>
        </p:nvSpPr>
        <p:spPr>
          <a:xfrm>
            <a:off x="457199" y="1129780"/>
            <a:ext cx="3837709" cy="1848947"/>
          </a:xfrm>
        </p:spPr>
        <p:txBody>
          <a:bodyPr/>
          <a:lstStyle/>
          <a:p>
            <a:r>
              <a:rPr lang="en-US" dirty="0" smtClean="0"/>
              <a:t>Windows 8</a:t>
            </a:r>
            <a:endParaRPr lang="en-US" dirty="0"/>
          </a:p>
          <a:p>
            <a:endParaRPr lang="en-US" dirty="0"/>
          </a:p>
        </p:txBody>
      </p:sp>
      <p:sp>
        <p:nvSpPr>
          <p:cNvPr id="11" name="Rectangle 10"/>
          <p:cNvSpPr/>
          <p:nvPr/>
        </p:nvSpPr>
        <p:spPr>
          <a:xfrm>
            <a:off x="457198" y="1497446"/>
            <a:ext cx="8229601" cy="2585323"/>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NETFX_CORE</a:t>
            </a:r>
          </a:p>
          <a:p>
            <a:r>
              <a:rPr lang="en-US" dirty="0" err="1">
                <a:solidFill>
                  <a:schemeClr val="bg2">
                    <a:lumMod val="10000"/>
                  </a:schemeClr>
                </a:solidFill>
                <a:highlight>
                  <a:srgbClr val="FFFFFF"/>
                </a:highlight>
                <a:latin typeface="Consolas" panose="020B0609020204030204" pitchFamily="49" charset="0"/>
              </a:rPr>
              <a:t>Dispatcher.RunAsync</a:t>
            </a:r>
            <a:r>
              <a:rPr lang="en-US" dirty="0">
                <a:solidFill>
                  <a:schemeClr val="bg2">
                    <a:lumMod val="10000"/>
                  </a:schemeClr>
                </a:solidFill>
                <a:highlight>
                  <a:srgbClr val="FFFFFF"/>
                </a:highlight>
                <a:latin typeface="Consolas" panose="020B0609020204030204" pitchFamily="49" charset="0"/>
              </a:rPr>
              <a:t>(</a:t>
            </a:r>
            <a:r>
              <a:rPr lang="en-US" dirty="0" err="1">
                <a:solidFill>
                  <a:schemeClr val="bg2">
                    <a:lumMod val="10000"/>
                  </a:schemeClr>
                </a:solidFill>
                <a:highlight>
                  <a:srgbClr val="FFFFFF"/>
                </a:highlight>
                <a:latin typeface="Consolas" panose="020B0609020204030204" pitchFamily="49" charset="0"/>
              </a:rPr>
              <a:t>CoreDispatcherPriority.Normal</a:t>
            </a:r>
            <a:r>
              <a:rPr lang="en-US" dirty="0">
                <a:solidFill>
                  <a:schemeClr val="bg2">
                    <a:lumMod val="10000"/>
                  </a:schemeClr>
                </a:solidFill>
                <a:highlight>
                  <a:srgbClr val="FFFFFF"/>
                </a:highlight>
                <a:latin typeface="Consolas" panose="020B0609020204030204" pitchFamily="49" charset="0"/>
              </a:rPr>
              <a:t>, () =&gt; </a:t>
            </a:r>
            <a:r>
              <a:rPr lang="en-US" dirty="0" smtClean="0">
                <a:solidFill>
                  <a:schemeClr val="bg2">
                    <a:lumMod val="10000"/>
                  </a:schemeClr>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endif</a:t>
            </a:r>
            <a:endParaRPr lang="en-US" dirty="0">
              <a:solidFill>
                <a:srgbClr val="000000"/>
              </a:solidFill>
              <a:highlight>
                <a:srgbClr val="FFFFFF"/>
              </a:highlight>
              <a:latin typeface="Consolas" panose="020B0609020204030204" pitchFamily="49" charset="0"/>
            </a:endParaRPr>
          </a:p>
          <a:p>
            <a:endParaRPr lang="en-US" dirty="0">
              <a:solidFill>
                <a:schemeClr val="bg2">
                  <a:lumMod val="10000"/>
                </a:schemeClr>
              </a:solidFill>
              <a:highlight>
                <a:srgbClr val="FFFFFF"/>
              </a:highlight>
              <a:latin typeface="Consolas" panose="020B0609020204030204" pitchFamily="49" charset="0"/>
            </a:endParaRPr>
          </a:p>
          <a:p>
            <a:endParaRPr lang="en-US" dirty="0" smtClean="0">
              <a:solidFill>
                <a:srgbClr val="0000FF"/>
              </a:solidFill>
              <a:highlight>
                <a:srgbClr val="FFFFFF"/>
              </a:highlight>
              <a:latin typeface="Consolas" panose="020B0609020204030204" pitchFamily="49" charset="0"/>
            </a:endParaRPr>
          </a:p>
          <a:p>
            <a:endParaRPr lang="en-US" dirty="0">
              <a:solidFill>
                <a:srgbClr val="0000FF"/>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WINDOWS_PHONE</a:t>
            </a:r>
            <a:endParaRPr lang="en-US" dirty="0">
              <a:solidFill>
                <a:srgbClr val="000000"/>
              </a:solidFill>
              <a:highlight>
                <a:srgbClr val="FFFFFF"/>
              </a:highlight>
              <a:latin typeface="Consolas" panose="020B0609020204030204" pitchFamily="49" charset="0"/>
            </a:endParaRPr>
          </a:p>
          <a:p>
            <a:r>
              <a:rPr lang="en-US" dirty="0" err="1" smtClean="0">
                <a:solidFill>
                  <a:srgbClr val="2B91AF"/>
                </a:solidFill>
                <a:highlight>
                  <a:srgbClr val="FFFFFF"/>
                </a:highlight>
                <a:latin typeface="Consolas" panose="020B0609020204030204" pitchFamily="49" charset="0"/>
              </a:rPr>
              <a:t>Deployment</a:t>
            </a:r>
            <a:r>
              <a:rPr lang="en-US" dirty="0" err="1" smtClean="0">
                <a:solidFill>
                  <a:srgbClr val="000000"/>
                </a:solidFill>
                <a:highlight>
                  <a:srgbClr val="FFFFFF"/>
                </a:highlight>
                <a:latin typeface="Consolas" panose="020B0609020204030204" pitchFamily="49" charset="0"/>
              </a:rPr>
              <a:t>.Current.Dispatcher.BeginInvoke</a:t>
            </a:r>
            <a:r>
              <a:rPr lang="en-US" dirty="0" smtClean="0">
                <a:solidFill>
                  <a:srgbClr val="000000"/>
                </a:solidFill>
                <a:highlight>
                  <a:srgbClr val="FFFFFF"/>
                </a:highlight>
                <a:latin typeface="Consolas" panose="020B0609020204030204" pitchFamily="49" charset="0"/>
              </a:rPr>
              <a:t>(() =&gt; {</a:t>
            </a:r>
          </a:p>
          <a:p>
            <a:r>
              <a:rPr lang="en-US" dirty="0">
                <a:solidFill>
                  <a:srgbClr val="0000FF"/>
                </a:solidFill>
                <a:highlight>
                  <a:srgbClr val="FFFFFF"/>
                </a:highlight>
                <a:latin typeface="Consolas" panose="020B0609020204030204" pitchFamily="49" charset="0"/>
              </a:rPr>
              <a:t>#</a:t>
            </a:r>
            <a:r>
              <a:rPr lang="en-US" dirty="0" err="1" smtClean="0">
                <a:solidFill>
                  <a:srgbClr val="0000FF"/>
                </a:solidFill>
                <a:highlight>
                  <a:srgbClr val="FFFFFF"/>
                </a:highlight>
                <a:latin typeface="Consolas" panose="020B0609020204030204" pitchFamily="49" charset="0"/>
              </a:rPr>
              <a:t>endif</a:t>
            </a:r>
            <a:endParaRPr lang="en-US" dirty="0">
              <a:solidFill>
                <a:srgbClr val="000000"/>
              </a:solidFill>
              <a:highlight>
                <a:srgbClr val="FFFFFF"/>
              </a:highlight>
              <a:latin typeface="Consolas" panose="020B0609020204030204" pitchFamily="49" charset="0"/>
            </a:endParaRPr>
          </a:p>
        </p:txBody>
      </p:sp>
      <p:sp>
        <p:nvSpPr>
          <p:cNvPr id="13" name="Text Placeholder 5"/>
          <p:cNvSpPr>
            <a:spLocks noGrp="1"/>
          </p:cNvSpPr>
          <p:nvPr>
            <p:ph type="body" sz="quarter" idx="22"/>
          </p:nvPr>
        </p:nvSpPr>
        <p:spPr>
          <a:xfrm>
            <a:off x="457199" y="2738666"/>
            <a:ext cx="3837709" cy="489433"/>
          </a:xfrm>
        </p:spPr>
        <p:txBody>
          <a:bodyPr/>
          <a:lstStyle/>
          <a:p>
            <a:r>
              <a:rPr lang="en-US" dirty="0" smtClean="0"/>
              <a:t>Windows Phone 8</a:t>
            </a:r>
            <a:endParaRPr lang="en-US" dirty="0"/>
          </a:p>
          <a:p>
            <a:endParaRPr lang="en-US" dirty="0"/>
          </a:p>
        </p:txBody>
      </p:sp>
    </p:spTree>
    <p:extLst>
      <p:ext uri="{BB962C8B-B14F-4D97-AF65-F5344CB8AC3E}">
        <p14:creationId xmlns:p14="http://schemas.microsoft.com/office/powerpoint/2010/main" val="188567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3F3F3F"/>
                </a:solidFill>
              </a:rPr>
              <a:t>Portable Class Libraries</a:t>
            </a:r>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n-US" dirty="0" smtClean="0"/>
              <a:t>Car</a:t>
            </a:r>
            <a:r>
              <a:rPr lang="es-ES" dirty="0" smtClean="0"/>
              <a:t>á</a:t>
            </a:r>
            <a:r>
              <a:rPr lang="en-US" dirty="0" err="1" smtClean="0"/>
              <a:t>cterísticas</a:t>
            </a:r>
            <a:endParaRPr lang="en-US" dirty="0" smtClean="0"/>
          </a:p>
          <a:p>
            <a:pPr marL="457200" indent="-457200">
              <a:buFont typeface="Arial"/>
              <a:buChar char="•"/>
            </a:pPr>
            <a:r>
              <a:rPr lang="en-US" sz="1800" dirty="0">
                <a:solidFill>
                  <a:srgbClr val="505050"/>
                </a:solidFill>
              </a:rPr>
              <a:t>Un </a:t>
            </a:r>
            <a:r>
              <a:rPr lang="en-US" sz="1800" dirty="0" err="1">
                <a:solidFill>
                  <a:srgbClr val="505050"/>
                </a:solidFill>
              </a:rPr>
              <a:t>proyecto</a:t>
            </a:r>
            <a:r>
              <a:rPr lang="en-US" sz="1800" dirty="0">
                <a:solidFill>
                  <a:srgbClr val="505050"/>
                </a:solidFill>
              </a:rPr>
              <a:t>.</a:t>
            </a:r>
          </a:p>
          <a:p>
            <a:pPr marL="457200" indent="-457200">
              <a:buFont typeface="Arial"/>
              <a:buChar char="•"/>
            </a:pPr>
            <a:r>
              <a:rPr lang="en-US" sz="1800" dirty="0">
                <a:solidFill>
                  <a:srgbClr val="505050"/>
                </a:solidFill>
              </a:rPr>
              <a:t>Un </a:t>
            </a:r>
            <a:r>
              <a:rPr lang="en-US" sz="1800" dirty="0" err="1">
                <a:solidFill>
                  <a:srgbClr val="505050"/>
                </a:solidFill>
              </a:rPr>
              <a:t>binario</a:t>
            </a:r>
            <a:r>
              <a:rPr lang="en-US" sz="1800" dirty="0">
                <a:solidFill>
                  <a:srgbClr val="505050"/>
                </a:solidFill>
              </a:rPr>
              <a:t>.</a:t>
            </a:r>
          </a:p>
          <a:p>
            <a:pPr marL="457200" indent="-457200">
              <a:buFont typeface="Arial"/>
              <a:buChar char="•"/>
            </a:pPr>
            <a:endParaRPr lang="en-US" sz="1800" dirty="0">
              <a:solidFill>
                <a:srgbClr val="505050"/>
              </a:solidFill>
            </a:endParaRPr>
          </a:p>
          <a:p>
            <a:pPr marL="457200" indent="-457200">
              <a:buFont typeface="Arial"/>
              <a:buChar char="•"/>
            </a:pPr>
            <a:r>
              <a:rPr lang="en-US" sz="1800" dirty="0" err="1">
                <a:solidFill>
                  <a:srgbClr val="505050"/>
                </a:solidFill>
              </a:rPr>
              <a:t>Múltiples</a:t>
            </a:r>
            <a:r>
              <a:rPr lang="en-US" sz="1800" dirty="0">
                <a:solidFill>
                  <a:srgbClr val="505050"/>
                </a:solidFill>
              </a:rPr>
              <a:t> </a:t>
            </a:r>
            <a:r>
              <a:rPr lang="en-US" sz="1800" dirty="0" err="1">
                <a:solidFill>
                  <a:srgbClr val="505050"/>
                </a:solidFill>
              </a:rPr>
              <a:t>Plataformas</a:t>
            </a:r>
            <a:r>
              <a:rPr lang="en-US" sz="1800" dirty="0">
                <a:solidFill>
                  <a:srgbClr val="505050"/>
                </a:solidFill>
              </a:rPr>
              <a:t>!</a:t>
            </a:r>
          </a:p>
        </p:txBody>
      </p:sp>
      <p:graphicFrame>
        <p:nvGraphicFramePr>
          <p:cNvPr id="2" name="Diagram 1"/>
          <p:cNvGraphicFramePr/>
          <p:nvPr>
            <p:extLst>
              <p:ext uri="{D42A27DB-BD31-4B8C-83A1-F6EECF244321}">
                <p14:modId xmlns:p14="http://schemas.microsoft.com/office/powerpoint/2010/main" val="2867305548"/>
              </p:ext>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8373050"/>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 sz="4000" dirty="0" smtClean="0">
                <a:solidFill>
                  <a:srgbClr val="3F3F3F"/>
                </a:solidFill>
              </a:rPr>
              <a:t>Tratamiento código dependiente</a:t>
            </a:r>
            <a:endParaRPr lang="es-ES" sz="4000" dirty="0">
              <a:solidFill>
                <a:srgbClr val="3F3F3F"/>
              </a:solidFill>
            </a:endParaRPr>
          </a:p>
        </p:txBody>
      </p:sp>
      <p:grpSp>
        <p:nvGrpSpPr>
          <p:cNvPr id="4" name="Group 638"/>
          <p:cNvGrpSpPr/>
          <p:nvPr/>
        </p:nvGrpSpPr>
        <p:grpSpPr>
          <a:xfrm>
            <a:off x="4647531" y="1716925"/>
            <a:ext cx="2001226" cy="1834934"/>
            <a:chOff x="2808459" y="1630339"/>
            <a:chExt cx="2668680" cy="2446579"/>
          </a:xfrm>
        </p:grpSpPr>
        <p:sp>
          <p:nvSpPr>
            <p:cNvPr id="5" name="Rectangle 639"/>
            <p:cNvSpPr/>
            <p:nvPr/>
          </p:nvSpPr>
          <p:spPr bwMode="auto">
            <a:xfrm>
              <a:off x="2808459" y="2546213"/>
              <a:ext cx="2668680" cy="1530705"/>
            </a:xfrm>
            <a:prstGeom prst="rect">
              <a:avLst/>
            </a:prstGeom>
            <a:solidFill>
              <a:srgbClr val="F8AC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marL="457200" indent="-457200">
                <a:lnSpc>
                  <a:spcPct val="90000"/>
                </a:lnSpc>
                <a:spcBef>
                  <a:spcPts val="450"/>
                </a:spcBef>
                <a:buFont typeface="Arial"/>
                <a:buChar char="•"/>
              </a:pPr>
              <a:r>
                <a:rPr lang="en-US" sz="1100" dirty="0" err="1" smtClean="0">
                  <a:solidFill>
                    <a:srgbClr val="800000">
                      <a:alpha val="99000"/>
                    </a:srgbClr>
                  </a:solidFill>
                </a:rPr>
                <a:t>Utilizamos</a:t>
              </a:r>
              <a:r>
                <a:rPr lang="en-US" sz="1100" dirty="0" smtClean="0">
                  <a:solidFill>
                    <a:srgbClr val="800000">
                      <a:alpha val="99000"/>
                    </a:srgbClr>
                  </a:solidFill>
                </a:rPr>
                <a:t> </a:t>
              </a:r>
              <a:r>
                <a:rPr lang="en-US" sz="1100" dirty="0" err="1" smtClean="0">
                  <a:solidFill>
                    <a:srgbClr val="800000">
                      <a:alpha val="99000"/>
                    </a:srgbClr>
                  </a:solidFill>
                </a:rPr>
                <a:t>una</a:t>
              </a:r>
              <a:r>
                <a:rPr lang="en-US" sz="1100" dirty="0" smtClean="0">
                  <a:solidFill>
                    <a:srgbClr val="800000">
                      <a:alpha val="99000"/>
                    </a:srgbClr>
                  </a:solidFill>
                </a:rPr>
                <a:t> </a:t>
              </a:r>
              <a:r>
                <a:rPr lang="en-US" sz="1100" dirty="0" err="1" smtClean="0">
                  <a:solidFill>
                    <a:srgbClr val="800000">
                      <a:alpha val="99000"/>
                    </a:srgbClr>
                  </a:solidFill>
                </a:rPr>
                <a:t>interfaz</a:t>
              </a:r>
              <a:r>
                <a:rPr lang="en-US" sz="1100" dirty="0" smtClean="0">
                  <a:solidFill>
                    <a:srgbClr val="800000">
                      <a:alpha val="99000"/>
                    </a:srgbClr>
                  </a:solidFill>
                </a:rPr>
                <a:t> </a:t>
              </a:r>
              <a:r>
                <a:rPr lang="en-US" sz="1100" dirty="0" err="1" smtClean="0">
                  <a:solidFill>
                    <a:srgbClr val="800000">
                      <a:alpha val="99000"/>
                    </a:srgbClr>
                  </a:solidFill>
                </a:rPr>
                <a:t>para</a:t>
              </a:r>
              <a:r>
                <a:rPr lang="en-US" sz="1100" dirty="0" smtClean="0">
                  <a:solidFill>
                    <a:srgbClr val="800000">
                      <a:alpha val="99000"/>
                    </a:srgbClr>
                  </a:solidFill>
                </a:rPr>
                <a:t> </a:t>
              </a:r>
              <a:r>
                <a:rPr lang="en-US" sz="1100" dirty="0" err="1" smtClean="0">
                  <a:solidFill>
                    <a:srgbClr val="800000">
                      <a:alpha val="99000"/>
                    </a:srgbClr>
                  </a:solidFill>
                </a:rPr>
                <a:t>definir</a:t>
              </a:r>
              <a:r>
                <a:rPr lang="en-US" sz="1100" dirty="0" smtClean="0">
                  <a:solidFill>
                    <a:srgbClr val="800000">
                      <a:alpha val="99000"/>
                    </a:srgbClr>
                  </a:solidFill>
                </a:rPr>
                <a:t> el </a:t>
              </a:r>
              <a:r>
                <a:rPr lang="en-US" sz="1100" dirty="0" err="1" smtClean="0">
                  <a:solidFill>
                    <a:srgbClr val="800000">
                      <a:alpha val="99000"/>
                    </a:srgbClr>
                  </a:solidFill>
                </a:rPr>
                <a:t>código</a:t>
              </a:r>
              <a:r>
                <a:rPr lang="en-US" sz="1100" dirty="0" smtClean="0">
                  <a:solidFill>
                    <a:srgbClr val="800000">
                      <a:alpha val="99000"/>
                    </a:srgbClr>
                  </a:solidFill>
                </a:rPr>
                <a:t> </a:t>
              </a:r>
              <a:r>
                <a:rPr lang="en-US" sz="1100" dirty="0" err="1" smtClean="0">
                  <a:solidFill>
                    <a:srgbClr val="800000">
                      <a:alpha val="99000"/>
                    </a:srgbClr>
                  </a:solidFill>
                </a:rPr>
                <a:t>específico</a:t>
              </a:r>
              <a:r>
                <a:rPr lang="en-US" sz="1100" dirty="0" smtClean="0">
                  <a:solidFill>
                    <a:srgbClr val="800000">
                      <a:alpha val="99000"/>
                    </a:srgbClr>
                  </a:solidFill>
                </a:rPr>
                <a:t> a </a:t>
              </a:r>
              <a:r>
                <a:rPr lang="en-US" sz="1100" dirty="0" err="1">
                  <a:solidFill>
                    <a:srgbClr val="800000">
                      <a:alpha val="99000"/>
                    </a:srgbClr>
                  </a:solidFill>
                </a:rPr>
                <a:t>i</a:t>
              </a:r>
              <a:r>
                <a:rPr lang="en-US" sz="1100" dirty="0" err="1" smtClean="0">
                  <a:solidFill>
                    <a:srgbClr val="800000">
                      <a:alpha val="99000"/>
                    </a:srgbClr>
                  </a:solidFill>
                </a:rPr>
                <a:t>mplementar</a:t>
              </a:r>
              <a:r>
                <a:rPr lang="en-US" sz="1100" dirty="0" smtClean="0">
                  <a:solidFill>
                    <a:srgbClr val="800000">
                      <a:alpha val="99000"/>
                    </a:srgbClr>
                  </a:solidFill>
                </a:rPr>
                <a:t>.</a:t>
              </a:r>
            </a:p>
            <a:p>
              <a:pPr marL="457200" indent="-457200">
                <a:lnSpc>
                  <a:spcPct val="90000"/>
                </a:lnSpc>
                <a:spcBef>
                  <a:spcPts val="450"/>
                </a:spcBef>
                <a:buFont typeface="Arial"/>
                <a:buChar char="•"/>
              </a:pPr>
              <a:r>
                <a:rPr lang="en-US" sz="1100" dirty="0" smtClean="0">
                  <a:solidFill>
                    <a:srgbClr val="800000">
                      <a:alpha val="99000"/>
                    </a:srgbClr>
                  </a:solidFill>
                </a:rPr>
                <a:t>Se </a:t>
              </a:r>
              <a:r>
                <a:rPr lang="en-US" sz="1100" dirty="0" err="1" smtClean="0">
                  <a:solidFill>
                    <a:srgbClr val="800000">
                      <a:alpha val="99000"/>
                    </a:srgbClr>
                  </a:solidFill>
                </a:rPr>
                <a:t>implementa</a:t>
              </a:r>
              <a:r>
                <a:rPr lang="en-US" sz="1100" dirty="0" smtClean="0">
                  <a:solidFill>
                    <a:srgbClr val="800000">
                      <a:alpha val="99000"/>
                    </a:srgbClr>
                  </a:solidFill>
                </a:rPr>
                <a:t> la </a:t>
              </a:r>
              <a:r>
                <a:rPr lang="en-US" sz="1100" dirty="0" err="1" smtClean="0">
                  <a:solidFill>
                    <a:srgbClr val="800000">
                      <a:alpha val="99000"/>
                    </a:srgbClr>
                  </a:solidFill>
                </a:rPr>
                <a:t>interfaz</a:t>
              </a:r>
              <a:r>
                <a:rPr lang="en-US" sz="1100" dirty="0" smtClean="0">
                  <a:solidFill>
                    <a:srgbClr val="800000">
                      <a:alpha val="99000"/>
                    </a:srgbClr>
                  </a:solidFill>
                </a:rPr>
                <a:t> en </a:t>
              </a:r>
              <a:r>
                <a:rPr lang="en-US" sz="1100" dirty="0" err="1" smtClean="0">
                  <a:solidFill>
                    <a:srgbClr val="800000">
                      <a:alpha val="99000"/>
                    </a:srgbClr>
                  </a:solidFill>
                </a:rPr>
                <a:t>cada</a:t>
              </a:r>
              <a:r>
                <a:rPr lang="en-US" sz="1100" dirty="0" smtClean="0">
                  <a:solidFill>
                    <a:srgbClr val="800000">
                      <a:alpha val="99000"/>
                    </a:srgbClr>
                  </a:solidFill>
                </a:rPr>
                <a:t> </a:t>
              </a:r>
              <a:r>
                <a:rPr lang="en-US" sz="1100" dirty="0" err="1" smtClean="0">
                  <a:solidFill>
                    <a:srgbClr val="800000">
                      <a:alpha val="99000"/>
                    </a:srgbClr>
                  </a:solidFill>
                </a:rPr>
                <a:t>plataforma</a:t>
              </a:r>
              <a:r>
                <a:rPr lang="en-US" sz="1100" dirty="0" smtClean="0">
                  <a:solidFill>
                    <a:srgbClr val="800000">
                      <a:alpha val="99000"/>
                    </a:srgbClr>
                  </a:solidFill>
                </a:rPr>
                <a:t>.</a:t>
              </a:r>
              <a:endParaRPr lang="en-US" sz="700" dirty="0">
                <a:solidFill>
                  <a:srgbClr val="800000">
                    <a:alpha val="99000"/>
                  </a:srgbClr>
                </a:solidFill>
              </a:endParaRPr>
            </a:p>
          </p:txBody>
        </p:sp>
        <p:sp>
          <p:nvSpPr>
            <p:cNvPr id="6" name="Rectangle 640"/>
            <p:cNvSpPr/>
            <p:nvPr/>
          </p:nvSpPr>
          <p:spPr bwMode="auto">
            <a:xfrm>
              <a:off x="2808459" y="1630339"/>
              <a:ext cx="2668680" cy="915874"/>
            </a:xfrm>
            <a:prstGeom prst="rect">
              <a:avLst/>
            </a:prstGeom>
            <a:solidFill>
              <a:srgbClr val="EE31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685403" fontAlgn="base">
                <a:lnSpc>
                  <a:spcPct val="90000"/>
                </a:lnSpc>
                <a:spcBef>
                  <a:spcPct val="0"/>
                </a:spcBef>
                <a:spcAft>
                  <a:spcPct val="0"/>
                </a:spcAft>
              </a:pPr>
              <a:r>
                <a:rPr lang="en-US" sz="1600" dirty="0" err="1" smtClean="0">
                  <a:solidFill>
                    <a:srgbClr val="FFFFFF">
                      <a:alpha val="99000"/>
                    </a:srgbClr>
                  </a:solidFill>
                  <a:ea typeface="Segoe UI" pitchFamily="34" charset="0"/>
                  <a:cs typeface="Segoe UI" pitchFamily="34" charset="0"/>
                </a:rPr>
                <a:t>Polimorfismo</a:t>
              </a:r>
              <a:r>
                <a:rPr lang="en-US" sz="1600" dirty="0" smtClean="0">
                  <a:solidFill>
                    <a:srgbClr val="FFFFFF">
                      <a:alpha val="99000"/>
                    </a:srgbClr>
                  </a:solidFill>
                  <a:ea typeface="Segoe UI" pitchFamily="34" charset="0"/>
                  <a:cs typeface="Segoe UI" pitchFamily="34" charset="0"/>
                </a:rPr>
                <a:t> </a:t>
              </a:r>
              <a:r>
                <a:rPr lang="en-US" sz="1600" dirty="0" err="1" smtClean="0">
                  <a:solidFill>
                    <a:srgbClr val="FFFFFF">
                      <a:alpha val="99000"/>
                    </a:srgbClr>
                  </a:solidFill>
                  <a:ea typeface="Segoe UI" pitchFamily="34" charset="0"/>
                  <a:cs typeface="Segoe UI" pitchFamily="34" charset="0"/>
                </a:rPr>
                <a:t>utilizando</a:t>
              </a:r>
              <a:r>
                <a:rPr lang="en-US" sz="1600" dirty="0" smtClean="0">
                  <a:solidFill>
                    <a:srgbClr val="FFFFFF">
                      <a:alpha val="99000"/>
                    </a:srgbClr>
                  </a:solidFill>
                  <a:ea typeface="Segoe UI" pitchFamily="34" charset="0"/>
                  <a:cs typeface="Segoe UI" pitchFamily="34" charset="0"/>
                </a:rPr>
                <a:t> Interfaces</a:t>
              </a:r>
              <a:endParaRPr lang="en-US" sz="1600" dirty="0">
                <a:solidFill>
                  <a:srgbClr val="FFFFFF">
                    <a:alpha val="99000"/>
                  </a:srgbClr>
                </a:solidFill>
                <a:ea typeface="Segoe UI" pitchFamily="34" charset="0"/>
                <a:cs typeface="Segoe UI" pitchFamily="34" charset="0"/>
              </a:endParaRPr>
            </a:p>
          </p:txBody>
        </p:sp>
      </p:grpSp>
      <p:grpSp>
        <p:nvGrpSpPr>
          <p:cNvPr id="13" name="Group 1279"/>
          <p:cNvGrpSpPr/>
          <p:nvPr/>
        </p:nvGrpSpPr>
        <p:grpSpPr>
          <a:xfrm>
            <a:off x="2555776" y="1716925"/>
            <a:ext cx="2001226" cy="1834934"/>
            <a:chOff x="2808459" y="1630339"/>
            <a:chExt cx="2668680" cy="2446579"/>
          </a:xfrm>
        </p:grpSpPr>
        <p:sp>
          <p:nvSpPr>
            <p:cNvPr id="14" name="Rectangle 1280"/>
            <p:cNvSpPr/>
            <p:nvPr/>
          </p:nvSpPr>
          <p:spPr bwMode="auto">
            <a:xfrm>
              <a:off x="2808459" y="2546213"/>
              <a:ext cx="2668680" cy="1530705"/>
            </a:xfrm>
            <a:prstGeom prst="rect">
              <a:avLst/>
            </a:prstGeom>
            <a:solidFill>
              <a:srgbClr val="F8AC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marL="342900" indent="-342900">
                <a:lnSpc>
                  <a:spcPct val="90000"/>
                </a:lnSpc>
                <a:spcBef>
                  <a:spcPts val="450"/>
                </a:spcBef>
                <a:buFont typeface="Arial"/>
                <a:buChar char="•"/>
              </a:pPr>
              <a:r>
                <a:rPr lang="en-US" dirty="0" err="1" smtClean="0">
                  <a:solidFill>
                    <a:srgbClr val="800000">
                      <a:alpha val="99000"/>
                    </a:srgbClr>
                  </a:solidFill>
                </a:rPr>
                <a:t>Junto</a:t>
              </a:r>
              <a:r>
                <a:rPr lang="en-US" dirty="0" smtClean="0">
                  <a:solidFill>
                    <a:srgbClr val="800000">
                      <a:alpha val="99000"/>
                    </a:srgbClr>
                  </a:solidFill>
                </a:rPr>
                <a:t> </a:t>
              </a:r>
              <a:r>
                <a:rPr lang="en-US" dirty="0" err="1" smtClean="0">
                  <a:solidFill>
                    <a:srgbClr val="800000">
                      <a:alpha val="99000"/>
                    </a:srgbClr>
                  </a:solidFill>
                </a:rPr>
                <a:t>enlazado</a:t>
              </a:r>
              <a:r>
                <a:rPr lang="en-US" dirty="0" smtClean="0">
                  <a:solidFill>
                    <a:srgbClr val="800000">
                      <a:alpha val="99000"/>
                    </a:srgbClr>
                  </a:solidFill>
                </a:rPr>
                <a:t> de </a:t>
              </a:r>
              <a:r>
                <a:rPr lang="en-US" dirty="0" err="1" smtClean="0">
                  <a:solidFill>
                    <a:srgbClr val="800000">
                      <a:alpha val="99000"/>
                    </a:srgbClr>
                  </a:solidFill>
                </a:rPr>
                <a:t>ficheros</a:t>
              </a:r>
              <a:r>
                <a:rPr lang="en-US" dirty="0" smtClean="0">
                  <a:solidFill>
                    <a:srgbClr val="800000">
                      <a:alpha val="99000"/>
                    </a:srgbClr>
                  </a:solidFill>
                </a:rPr>
                <a:t>.</a:t>
              </a:r>
              <a:endParaRPr lang="en-US" sz="1050" dirty="0">
                <a:solidFill>
                  <a:srgbClr val="800000">
                    <a:alpha val="99000"/>
                  </a:srgbClr>
                </a:solidFill>
              </a:endParaRPr>
            </a:p>
          </p:txBody>
        </p:sp>
        <p:sp>
          <p:nvSpPr>
            <p:cNvPr id="15" name="Rectangle 1281"/>
            <p:cNvSpPr/>
            <p:nvPr/>
          </p:nvSpPr>
          <p:spPr bwMode="auto">
            <a:xfrm>
              <a:off x="2808459" y="1630339"/>
              <a:ext cx="2668680" cy="915874"/>
            </a:xfrm>
            <a:prstGeom prst="rect">
              <a:avLst/>
            </a:prstGeom>
            <a:solidFill>
              <a:srgbClr val="EE31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685403" fontAlgn="base">
                <a:lnSpc>
                  <a:spcPct val="90000"/>
                </a:lnSpc>
                <a:spcBef>
                  <a:spcPct val="0"/>
                </a:spcBef>
                <a:spcAft>
                  <a:spcPct val="0"/>
                </a:spcAft>
              </a:pPr>
              <a:r>
                <a:rPr lang="en-US" dirty="0" err="1" smtClean="0">
                  <a:solidFill>
                    <a:srgbClr val="FFFFFF">
                      <a:alpha val="99000"/>
                    </a:srgbClr>
                  </a:solidFill>
                  <a:ea typeface="Segoe UI" pitchFamily="34" charset="0"/>
                  <a:cs typeface="Segoe UI" pitchFamily="34" charset="0"/>
                </a:rPr>
                <a:t>Clases</a:t>
              </a:r>
              <a:r>
                <a:rPr lang="en-US" dirty="0" smtClean="0">
                  <a:solidFill>
                    <a:srgbClr val="FFFFFF">
                      <a:alpha val="99000"/>
                    </a:srgbClr>
                  </a:solidFill>
                  <a:ea typeface="Segoe UI" pitchFamily="34" charset="0"/>
                  <a:cs typeface="Segoe UI" pitchFamily="34" charset="0"/>
                </a:rPr>
                <a:t> </a:t>
              </a:r>
              <a:r>
                <a:rPr lang="en-US" dirty="0" err="1" smtClean="0">
                  <a:solidFill>
                    <a:srgbClr val="FFFFFF">
                      <a:alpha val="99000"/>
                    </a:srgbClr>
                  </a:solidFill>
                  <a:ea typeface="Segoe UI" pitchFamily="34" charset="0"/>
                  <a:cs typeface="Segoe UI" pitchFamily="34" charset="0"/>
                </a:rPr>
                <a:t>Parciales</a:t>
              </a:r>
              <a:endParaRPr lang="en-US" dirty="0">
                <a:solidFill>
                  <a:srgbClr val="FFFFFF">
                    <a:alpha val="99000"/>
                  </a:srgbClr>
                </a:solidFill>
                <a:ea typeface="Segoe UI" pitchFamily="34" charset="0"/>
                <a:cs typeface="Segoe UI" pitchFamily="34" charset="0"/>
              </a:endParaRPr>
            </a:p>
          </p:txBody>
        </p:sp>
      </p:grpSp>
    </p:spTree>
    <p:extLst>
      <p:ext uri="{BB962C8B-B14F-4D97-AF65-F5344CB8AC3E}">
        <p14:creationId xmlns:p14="http://schemas.microsoft.com/office/powerpoint/2010/main" val="2479184924"/>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275856" y="1923678"/>
            <a:ext cx="2952328" cy="1296144"/>
          </a:xfrm>
        </p:spPr>
        <p:txBody>
          <a:bodyPr/>
          <a:lstStyle/>
          <a:p>
            <a:pPr marL="0" indent="0">
              <a:buNone/>
            </a:pPr>
            <a:r>
              <a:rPr lang="en-US" sz="4000" dirty="0" smtClean="0"/>
              <a:t>MVVM al </a:t>
            </a:r>
            <a:r>
              <a:rPr lang="en-US" sz="4000" dirty="0" err="1" smtClean="0"/>
              <a:t>rescate</a:t>
            </a:r>
            <a:r>
              <a:rPr lang="en-US" sz="4000" dirty="0" smtClean="0"/>
              <a:t>!</a:t>
            </a:r>
            <a:endParaRPr lang="en-US" sz="4000" dirty="0"/>
          </a:p>
        </p:txBody>
      </p:sp>
      <p:sp>
        <p:nvSpPr>
          <p:cNvPr id="4" name="Isosceles Triangle 3">
            <a:hlinkClick r:id="rId2"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2800" spc="-75" dirty="0" smtClean="0">
                <a:gradFill>
                  <a:gsLst>
                    <a:gs pos="0">
                      <a:srgbClr val="FFFFFF"/>
                    </a:gs>
                    <a:gs pos="100000">
                      <a:srgbClr val="FFFFFF"/>
                    </a:gs>
                  </a:gsLst>
                  <a:lin ang="5400000" scaled="0"/>
                </a:gradFill>
                <a:ea typeface="Segoe UI" pitchFamily="34" charset="0"/>
                <a:cs typeface="Segoe UI" pitchFamily="34" charset="0"/>
              </a:rPr>
              <a:t>DEMO</a:t>
            </a:r>
            <a:endParaRPr lang="en-US" sz="2800" spc="-75" dirty="0">
              <a:gradFill>
                <a:gsLst>
                  <a:gs pos="0">
                    <a:srgbClr val="FFFFFF"/>
                  </a:gs>
                  <a:gs pos="100000">
                    <a:srgbClr val="FFFFFF"/>
                  </a:gs>
                </a:gsLst>
                <a:lin ang="5400000" scaled="0"/>
              </a:gradFill>
              <a:ea typeface="Segoe UI" pitchFamily="34" charset="0"/>
              <a:cs typeface="Segoe UI" pitchFamily="34" charset="0"/>
            </a:endParaRPr>
          </a:p>
        </p:txBody>
      </p:sp>
      <p:pic>
        <p:nvPicPr>
          <p:cNvPr id="5" name="Imagen 4" descr="lifesa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2170" y="843558"/>
            <a:ext cx="3291830" cy="3291830"/>
          </a:xfrm>
          <a:prstGeom prst="rect">
            <a:avLst/>
          </a:prstGeom>
        </p:spPr>
      </p:pic>
    </p:spTree>
    <p:extLst>
      <p:ext uri="{BB962C8B-B14F-4D97-AF65-F5344CB8AC3E}">
        <p14:creationId xmlns:p14="http://schemas.microsoft.com/office/powerpoint/2010/main" val="4161241334"/>
      </p:ext>
    </p:extLst>
  </p:cSld>
  <p:clrMapOvr>
    <a:masterClrMapping/>
  </p:clrMapOvr>
  <mc:AlternateContent xmlns:mc="http://schemas.openxmlformats.org/markup-compatibility/2006" xmlns:p14="http://schemas.microsoft.com/office/powerpoint/2010/main">
    <mc:Choice Requires="p14">
      <p:transition spd="slow" p14:dur="2000" advClick="0">
        <p14:ferris dir="l"/>
      </p:transition>
    </mc:Choice>
    <mc:Fallback xmlns="">
      <p:transition xmlns:p14="http://schemas.microsoft.com/office/powerpoint/2010/mai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Arquitectura</a:t>
            </a:r>
            <a:r>
              <a:rPr lang="en-US" dirty="0" smtClean="0"/>
              <a:t> </a:t>
            </a:r>
            <a:r>
              <a:rPr lang="en-US" dirty="0" err="1" smtClean="0"/>
              <a:t>Recetario</a:t>
            </a:r>
            <a:endParaRPr lang="en-US" dirty="0"/>
          </a:p>
        </p:txBody>
      </p:sp>
      <p:sp>
        <p:nvSpPr>
          <p:cNvPr id="4" name="Rectangle 3"/>
          <p:cNvSpPr/>
          <p:nvPr/>
        </p:nvSpPr>
        <p:spPr bwMode="auto">
          <a:xfrm>
            <a:off x="1297545" y="1702858"/>
            <a:ext cx="1421461" cy="142109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pPr>
            <a:r>
              <a:rPr lang="en-AU" dirty="0" smtClean="0">
                <a:gradFill>
                  <a:gsLst>
                    <a:gs pos="0">
                      <a:srgbClr val="FFFFFF"/>
                    </a:gs>
                    <a:gs pos="100000">
                      <a:srgbClr val="FFFFFF"/>
                    </a:gs>
                  </a:gsLst>
                  <a:lin ang="5400000" scaled="0"/>
                </a:gradFill>
                <a:ea typeface="Segoe UI" pitchFamily="34" charset="0"/>
                <a:cs typeface="Segoe UI" pitchFamily="34" charset="0"/>
              </a:rPr>
              <a:t>Vista</a:t>
            </a:r>
          </a:p>
        </p:txBody>
      </p:sp>
      <p:sp>
        <p:nvSpPr>
          <p:cNvPr id="38" name="Rectangle 37"/>
          <p:cNvSpPr/>
          <p:nvPr/>
        </p:nvSpPr>
        <p:spPr bwMode="auto">
          <a:xfrm>
            <a:off x="4086643" y="1702858"/>
            <a:ext cx="1421461" cy="1421091"/>
          </a:xfrm>
          <a:prstGeom prst="rect">
            <a:avLst/>
          </a:prstGeom>
          <a:solidFill>
            <a:srgbClr val="EE31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VistaModelo</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6516216" y="1702858"/>
            <a:ext cx="1421461" cy="600959"/>
          </a:xfrm>
          <a:prstGeom prst="rect">
            <a:avLst/>
          </a:prstGeom>
          <a:solidFill>
            <a:srgbClr val="EE31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Modelo</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5148064" y="3795886"/>
            <a:ext cx="2861621" cy="816983"/>
          </a:xfrm>
          <a:prstGeom prst="rect">
            <a:avLst/>
          </a:prstGeom>
          <a:solidFill>
            <a:srgbClr val="EE31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Servicios</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p:cNvCxnSpPr>
            <a:stCxn id="38" idx="1"/>
            <a:endCxn id="4" idx="3"/>
          </p:cNvCxnSpPr>
          <p:nvPr/>
        </p:nvCxnSpPr>
        <p:spPr>
          <a:xfrm flipH="1">
            <a:off x="2719006" y="2413404"/>
            <a:ext cx="1367637" cy="0"/>
          </a:xfrm>
          <a:prstGeom prst="straightConnector1">
            <a:avLst/>
          </a:prstGeom>
          <a:ln w="57150">
            <a:solidFill>
              <a:schemeClr val="bg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5493818" y="2031610"/>
            <a:ext cx="1022398" cy="0"/>
          </a:xfrm>
          <a:prstGeom prst="straightConnector1">
            <a:avLst/>
          </a:prstGeom>
          <a:ln w="57150">
            <a:solidFill>
              <a:srgbClr val="A51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21" idx="2"/>
          </p:cNvCxnSpPr>
          <p:nvPr/>
        </p:nvCxnSpPr>
        <p:spPr>
          <a:xfrm flipV="1">
            <a:off x="7236296" y="2344693"/>
            <a:ext cx="801" cy="1451193"/>
          </a:xfrm>
          <a:prstGeom prst="straightConnector1">
            <a:avLst/>
          </a:prstGeom>
          <a:ln w="57150">
            <a:solidFill>
              <a:srgbClr val="A51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611561" y="1203598"/>
            <a:ext cx="7128792" cy="30180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8589" tIns="34295" rIns="34295" bIns="34295" numCol="1" spcCol="0" rtlCol="0" fromWordArt="0" anchor="ctr" anchorCtr="0" forceAA="0" compatLnSpc="1">
            <a:prstTxWarp prst="textNoShape">
              <a:avLst/>
            </a:prstTxWarp>
            <a:noAutofit/>
          </a:bodyPr>
          <a:lstStyle/>
          <a:p>
            <a:pPr defTabSz="685666" fontAlgn="base">
              <a:spcBef>
                <a:spcPct val="0"/>
              </a:spcBef>
              <a:spcAft>
                <a:spcPct val="0"/>
              </a:spcAft>
              <a:defRPr/>
            </a:pPr>
            <a:r>
              <a:rPr lang="en-US" sz="2400" kern="0" dirty="0" smtClean="0">
                <a:solidFill>
                  <a:schemeClr val="bg1">
                    <a:alpha val="99000"/>
                  </a:schemeClr>
                </a:solidFill>
                <a:latin typeface="Segoe UI Light"/>
                <a:ea typeface="Segoe UI" pitchFamily="34" charset="0"/>
                <a:cs typeface="Segoe UI" pitchFamily="34" charset="0"/>
              </a:rPr>
              <a:t>Antes de </a:t>
            </a:r>
            <a:r>
              <a:rPr lang="en-US" sz="2400" kern="0" dirty="0" err="1" smtClean="0">
                <a:solidFill>
                  <a:schemeClr val="bg1">
                    <a:alpha val="99000"/>
                  </a:schemeClr>
                </a:solidFill>
                <a:latin typeface="Segoe UI Light"/>
                <a:ea typeface="Segoe UI" pitchFamily="34" charset="0"/>
                <a:cs typeface="Segoe UI" pitchFamily="34" charset="0"/>
              </a:rPr>
              <a:t>utilizar</a:t>
            </a:r>
            <a:r>
              <a:rPr lang="en-US" sz="2400" kern="0" dirty="0" smtClean="0">
                <a:solidFill>
                  <a:schemeClr val="bg1">
                    <a:alpha val="99000"/>
                  </a:schemeClr>
                </a:solidFill>
                <a:latin typeface="Segoe UI Light"/>
                <a:ea typeface="Segoe UI" pitchFamily="34" charset="0"/>
                <a:cs typeface="Segoe UI" pitchFamily="34" charset="0"/>
              </a:rPr>
              <a:t> </a:t>
            </a:r>
            <a:r>
              <a:rPr lang="en-US" sz="2400" kern="0" dirty="0" err="1" smtClean="0">
                <a:solidFill>
                  <a:schemeClr val="bg1">
                    <a:alpha val="99000"/>
                  </a:schemeClr>
                </a:solidFill>
                <a:latin typeface="Segoe UI Light"/>
                <a:ea typeface="Segoe UI" pitchFamily="34" charset="0"/>
                <a:cs typeface="Segoe UI" pitchFamily="34" charset="0"/>
              </a:rPr>
              <a:t>librería</a:t>
            </a:r>
            <a:r>
              <a:rPr lang="en-US" sz="2400" kern="0" dirty="0" smtClean="0">
                <a:solidFill>
                  <a:schemeClr val="bg1">
                    <a:alpha val="99000"/>
                  </a:schemeClr>
                </a:solidFill>
                <a:latin typeface="Segoe UI Light"/>
                <a:ea typeface="Segoe UI" pitchFamily="34" charset="0"/>
                <a:cs typeface="Segoe UI" pitchFamily="34" charset="0"/>
              </a:rPr>
              <a:t> Portable.</a:t>
            </a:r>
            <a:endParaRPr lang="en-US" sz="2400" kern="0" dirty="0">
              <a:solidFill>
                <a:schemeClr val="bg1">
                  <a:alpha val="99000"/>
                </a:schemeClr>
              </a:solidFill>
              <a:latin typeface="Segoe UI Light"/>
              <a:ea typeface="Segoe UI" pitchFamily="34" charset="0"/>
              <a:cs typeface="Segoe UI" pitchFamily="34" charset="0"/>
            </a:endParaRPr>
          </a:p>
        </p:txBody>
      </p:sp>
      <p:sp>
        <p:nvSpPr>
          <p:cNvPr id="8" name="CuadroTexto 7"/>
          <p:cNvSpPr txBox="1"/>
          <p:nvPr/>
        </p:nvSpPr>
        <p:spPr>
          <a:xfrm>
            <a:off x="2915816" y="2078727"/>
            <a:ext cx="1069524" cy="276999"/>
          </a:xfrm>
          <a:prstGeom prst="rect">
            <a:avLst/>
          </a:prstGeom>
          <a:noFill/>
        </p:spPr>
        <p:txBody>
          <a:bodyPr wrap="none" rtlCol="0">
            <a:spAutoFit/>
          </a:bodyPr>
          <a:lstStyle/>
          <a:p>
            <a:r>
              <a:rPr lang="es-ES" sz="1200" dirty="0" smtClean="0">
                <a:solidFill>
                  <a:srgbClr val="2A2A2A"/>
                </a:solidFill>
              </a:rPr>
              <a:t>Data </a:t>
            </a:r>
            <a:r>
              <a:rPr lang="es-ES" sz="1200" dirty="0" err="1" smtClean="0">
                <a:solidFill>
                  <a:srgbClr val="2A2A2A"/>
                </a:solidFill>
              </a:rPr>
              <a:t>Binding</a:t>
            </a:r>
            <a:endParaRPr lang="es-ES" sz="1200" dirty="0">
              <a:solidFill>
                <a:srgbClr val="2A2A2A"/>
              </a:solidFill>
            </a:endParaRPr>
          </a:p>
        </p:txBody>
      </p:sp>
      <p:sp>
        <p:nvSpPr>
          <p:cNvPr id="9" name="CuadroTexto 8"/>
          <p:cNvSpPr txBox="1"/>
          <p:nvPr/>
        </p:nvSpPr>
        <p:spPr>
          <a:xfrm>
            <a:off x="2987824" y="2427734"/>
            <a:ext cx="908547" cy="276999"/>
          </a:xfrm>
          <a:prstGeom prst="rect">
            <a:avLst/>
          </a:prstGeom>
          <a:noFill/>
        </p:spPr>
        <p:txBody>
          <a:bodyPr wrap="none" rtlCol="0">
            <a:spAutoFit/>
          </a:bodyPr>
          <a:lstStyle/>
          <a:p>
            <a:r>
              <a:rPr lang="es-ES" sz="1200" dirty="0" smtClean="0">
                <a:solidFill>
                  <a:srgbClr val="2A2A2A"/>
                </a:solidFill>
              </a:rPr>
              <a:t>Comandos</a:t>
            </a:r>
            <a:endParaRPr lang="es-ES" sz="1200" dirty="0">
              <a:solidFill>
                <a:srgbClr val="2A2A2A"/>
              </a:solidFill>
            </a:endParaRPr>
          </a:p>
        </p:txBody>
      </p:sp>
      <p:sp>
        <p:nvSpPr>
          <p:cNvPr id="10" name="CuadroTexto 9"/>
          <p:cNvSpPr txBox="1"/>
          <p:nvPr/>
        </p:nvSpPr>
        <p:spPr>
          <a:xfrm>
            <a:off x="1279084" y="2787774"/>
            <a:ext cx="1492716" cy="276999"/>
          </a:xfrm>
          <a:prstGeom prst="rect">
            <a:avLst/>
          </a:prstGeom>
          <a:noFill/>
        </p:spPr>
        <p:txBody>
          <a:bodyPr wrap="none" rtlCol="0">
            <a:spAutoFit/>
          </a:bodyPr>
          <a:lstStyle/>
          <a:p>
            <a:r>
              <a:rPr lang="es-ES" sz="1200" dirty="0" smtClean="0"/>
              <a:t>Interfaz de Usuario</a:t>
            </a:r>
            <a:endParaRPr lang="es-ES" sz="1200" dirty="0"/>
          </a:p>
        </p:txBody>
      </p:sp>
      <p:sp>
        <p:nvSpPr>
          <p:cNvPr id="21" name="CuadroTexto 20"/>
          <p:cNvSpPr txBox="1"/>
          <p:nvPr/>
        </p:nvSpPr>
        <p:spPr>
          <a:xfrm>
            <a:off x="6516216" y="2067694"/>
            <a:ext cx="1441762" cy="276999"/>
          </a:xfrm>
          <a:prstGeom prst="rect">
            <a:avLst/>
          </a:prstGeom>
          <a:noFill/>
        </p:spPr>
        <p:txBody>
          <a:bodyPr wrap="none" rtlCol="0">
            <a:spAutoFit/>
          </a:bodyPr>
          <a:lstStyle/>
          <a:p>
            <a:r>
              <a:rPr lang="es-ES" sz="1200" dirty="0" smtClean="0"/>
              <a:t>Lógica de Negocio</a:t>
            </a:r>
            <a:endParaRPr lang="es-ES" sz="1200" dirty="0"/>
          </a:p>
        </p:txBody>
      </p:sp>
      <p:sp>
        <p:nvSpPr>
          <p:cNvPr id="12" name="CuadroTexto 11"/>
          <p:cNvSpPr txBox="1"/>
          <p:nvPr/>
        </p:nvSpPr>
        <p:spPr>
          <a:xfrm>
            <a:off x="4291502" y="2643758"/>
            <a:ext cx="1072586" cy="461665"/>
          </a:xfrm>
          <a:prstGeom prst="rect">
            <a:avLst/>
          </a:prstGeom>
          <a:noFill/>
        </p:spPr>
        <p:txBody>
          <a:bodyPr wrap="none" rtlCol="0">
            <a:spAutoFit/>
          </a:bodyPr>
          <a:lstStyle/>
          <a:p>
            <a:pPr algn="ctr"/>
            <a:r>
              <a:rPr lang="es-ES" sz="1200" dirty="0" smtClean="0"/>
              <a:t>Lógica de </a:t>
            </a:r>
          </a:p>
          <a:p>
            <a:pPr algn="ctr"/>
            <a:r>
              <a:rPr lang="es-ES" sz="1200" dirty="0" smtClean="0"/>
              <a:t>Presentación</a:t>
            </a:r>
            <a:endParaRPr lang="es-ES" sz="1200" dirty="0"/>
          </a:p>
        </p:txBody>
      </p:sp>
    </p:spTree>
    <p:extLst>
      <p:ext uri="{BB962C8B-B14F-4D97-AF65-F5344CB8AC3E}">
        <p14:creationId xmlns:p14="http://schemas.microsoft.com/office/powerpoint/2010/main" val="53589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39" grpId="0" animBg="1"/>
      <p:bldP spid="40" grpId="0" animBg="1"/>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Arquitectura</a:t>
            </a:r>
            <a:r>
              <a:rPr lang="en-US" dirty="0" smtClean="0"/>
              <a:t> </a:t>
            </a:r>
            <a:r>
              <a:rPr lang="en-US" dirty="0" err="1"/>
              <a:t>Recetario</a:t>
            </a:r>
            <a:endParaRPr lang="en-US" dirty="0"/>
          </a:p>
        </p:txBody>
      </p:sp>
      <p:sp>
        <p:nvSpPr>
          <p:cNvPr id="4" name="Rectangle 3"/>
          <p:cNvSpPr/>
          <p:nvPr/>
        </p:nvSpPr>
        <p:spPr bwMode="auto">
          <a:xfrm>
            <a:off x="1297545" y="1702858"/>
            <a:ext cx="1421461" cy="142109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pPr>
            <a:r>
              <a:rPr lang="en-AU" dirty="0" smtClean="0">
                <a:gradFill>
                  <a:gsLst>
                    <a:gs pos="0">
                      <a:srgbClr val="FFFFFF"/>
                    </a:gs>
                    <a:gs pos="100000">
                      <a:srgbClr val="FFFFFF"/>
                    </a:gs>
                  </a:gsLst>
                  <a:lin ang="5400000" scaled="0"/>
                </a:gradFill>
                <a:ea typeface="Segoe UI" pitchFamily="34" charset="0"/>
                <a:cs typeface="Segoe UI" pitchFamily="34" charset="0"/>
              </a:rPr>
              <a:t>Vista</a:t>
            </a:r>
          </a:p>
        </p:txBody>
      </p:sp>
      <p:sp>
        <p:nvSpPr>
          <p:cNvPr id="38" name="Rectangle 37"/>
          <p:cNvSpPr/>
          <p:nvPr/>
        </p:nvSpPr>
        <p:spPr bwMode="auto">
          <a:xfrm>
            <a:off x="4086643" y="1702858"/>
            <a:ext cx="1421461" cy="1421091"/>
          </a:xfrm>
          <a:prstGeom prst="rect">
            <a:avLst/>
          </a:prstGeom>
          <a:solidFill>
            <a:srgbClr val="EE31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VistaModelo</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6516216" y="1702858"/>
            <a:ext cx="1421461" cy="600959"/>
          </a:xfrm>
          <a:prstGeom prst="rect">
            <a:avLst/>
          </a:prstGeom>
          <a:solidFill>
            <a:srgbClr val="EE31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Modelo</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5148064" y="3795886"/>
            <a:ext cx="2861621" cy="816983"/>
          </a:xfrm>
          <a:prstGeom prst="rect">
            <a:avLst/>
          </a:prstGeom>
          <a:solidFill>
            <a:srgbClr val="EE31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Servicios</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p:cNvCxnSpPr>
            <a:stCxn id="38" idx="1"/>
            <a:endCxn id="4" idx="3"/>
          </p:cNvCxnSpPr>
          <p:nvPr/>
        </p:nvCxnSpPr>
        <p:spPr>
          <a:xfrm flipH="1">
            <a:off x="2719006" y="2413404"/>
            <a:ext cx="1367637" cy="0"/>
          </a:xfrm>
          <a:prstGeom prst="straightConnector1">
            <a:avLst/>
          </a:prstGeom>
          <a:ln w="57150">
            <a:solidFill>
              <a:schemeClr val="bg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5493818" y="2031610"/>
            <a:ext cx="1022398" cy="0"/>
          </a:xfrm>
          <a:prstGeom prst="straightConnector1">
            <a:avLst/>
          </a:prstGeom>
          <a:ln w="57150">
            <a:solidFill>
              <a:srgbClr val="A51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21" idx="2"/>
          </p:cNvCxnSpPr>
          <p:nvPr/>
        </p:nvCxnSpPr>
        <p:spPr>
          <a:xfrm flipV="1">
            <a:off x="7236296" y="2344693"/>
            <a:ext cx="801" cy="1451193"/>
          </a:xfrm>
          <a:prstGeom prst="straightConnector1">
            <a:avLst/>
          </a:prstGeom>
          <a:ln w="57150">
            <a:solidFill>
              <a:srgbClr val="A51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611561" y="1203598"/>
            <a:ext cx="7128792" cy="30180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8589" tIns="34295" rIns="34295" bIns="34295" numCol="1" spcCol="0" rtlCol="0" fromWordArt="0" anchor="ctr" anchorCtr="0" forceAA="0" compatLnSpc="1">
            <a:prstTxWarp prst="textNoShape">
              <a:avLst/>
            </a:prstTxWarp>
            <a:noAutofit/>
          </a:bodyPr>
          <a:lstStyle/>
          <a:p>
            <a:pPr defTabSz="685666" fontAlgn="base">
              <a:spcBef>
                <a:spcPct val="0"/>
              </a:spcBef>
              <a:spcAft>
                <a:spcPct val="0"/>
              </a:spcAft>
              <a:defRPr/>
            </a:pPr>
            <a:r>
              <a:rPr lang="en-US" sz="2400" kern="0" dirty="0" smtClean="0">
                <a:solidFill>
                  <a:schemeClr val="bg1">
                    <a:alpha val="99000"/>
                  </a:schemeClr>
                </a:solidFill>
                <a:latin typeface="Segoe UI Light"/>
                <a:ea typeface="Segoe UI" pitchFamily="34" charset="0"/>
                <a:cs typeface="Segoe UI" pitchFamily="34" charset="0"/>
              </a:rPr>
              <a:t>Antes de </a:t>
            </a:r>
            <a:r>
              <a:rPr lang="en-US" sz="2400" kern="0" dirty="0" err="1" smtClean="0">
                <a:solidFill>
                  <a:schemeClr val="bg1">
                    <a:alpha val="99000"/>
                  </a:schemeClr>
                </a:solidFill>
                <a:latin typeface="Segoe UI Light"/>
                <a:ea typeface="Segoe UI" pitchFamily="34" charset="0"/>
                <a:cs typeface="Segoe UI" pitchFamily="34" charset="0"/>
              </a:rPr>
              <a:t>utilizar</a:t>
            </a:r>
            <a:r>
              <a:rPr lang="en-US" sz="2400" kern="0" dirty="0" smtClean="0">
                <a:solidFill>
                  <a:schemeClr val="bg1">
                    <a:alpha val="99000"/>
                  </a:schemeClr>
                </a:solidFill>
                <a:latin typeface="Segoe UI Light"/>
                <a:ea typeface="Segoe UI" pitchFamily="34" charset="0"/>
                <a:cs typeface="Segoe UI" pitchFamily="34" charset="0"/>
              </a:rPr>
              <a:t> </a:t>
            </a:r>
            <a:r>
              <a:rPr lang="en-US" sz="2400" kern="0" dirty="0" err="1" smtClean="0">
                <a:solidFill>
                  <a:schemeClr val="bg1">
                    <a:alpha val="99000"/>
                  </a:schemeClr>
                </a:solidFill>
                <a:latin typeface="Segoe UI Light"/>
                <a:ea typeface="Segoe UI" pitchFamily="34" charset="0"/>
                <a:cs typeface="Segoe UI" pitchFamily="34" charset="0"/>
              </a:rPr>
              <a:t>librería</a:t>
            </a:r>
            <a:r>
              <a:rPr lang="en-US" sz="2400" kern="0" dirty="0" smtClean="0">
                <a:solidFill>
                  <a:schemeClr val="bg1">
                    <a:alpha val="99000"/>
                  </a:schemeClr>
                </a:solidFill>
                <a:latin typeface="Segoe UI Light"/>
                <a:ea typeface="Segoe UI" pitchFamily="34" charset="0"/>
                <a:cs typeface="Segoe UI" pitchFamily="34" charset="0"/>
              </a:rPr>
              <a:t> Portable.</a:t>
            </a:r>
            <a:endParaRPr lang="en-US" sz="2400" kern="0" dirty="0">
              <a:solidFill>
                <a:schemeClr val="bg1">
                  <a:alpha val="99000"/>
                </a:schemeClr>
              </a:solidFill>
              <a:latin typeface="Segoe UI Light"/>
              <a:ea typeface="Segoe UI" pitchFamily="34" charset="0"/>
              <a:cs typeface="Segoe UI" pitchFamily="34" charset="0"/>
            </a:endParaRPr>
          </a:p>
        </p:txBody>
      </p:sp>
      <p:sp>
        <p:nvSpPr>
          <p:cNvPr id="8" name="CuadroTexto 7"/>
          <p:cNvSpPr txBox="1"/>
          <p:nvPr/>
        </p:nvSpPr>
        <p:spPr>
          <a:xfrm>
            <a:off x="2915816" y="2078727"/>
            <a:ext cx="1069524" cy="276999"/>
          </a:xfrm>
          <a:prstGeom prst="rect">
            <a:avLst/>
          </a:prstGeom>
          <a:noFill/>
        </p:spPr>
        <p:txBody>
          <a:bodyPr wrap="none" rtlCol="0">
            <a:spAutoFit/>
          </a:bodyPr>
          <a:lstStyle/>
          <a:p>
            <a:r>
              <a:rPr lang="es-ES" sz="1200" dirty="0" smtClean="0">
                <a:solidFill>
                  <a:srgbClr val="2A2A2A"/>
                </a:solidFill>
              </a:rPr>
              <a:t>Data </a:t>
            </a:r>
            <a:r>
              <a:rPr lang="es-ES" sz="1200" dirty="0" err="1" smtClean="0">
                <a:solidFill>
                  <a:srgbClr val="2A2A2A"/>
                </a:solidFill>
              </a:rPr>
              <a:t>Binding</a:t>
            </a:r>
            <a:endParaRPr lang="es-ES" sz="1200" dirty="0">
              <a:solidFill>
                <a:srgbClr val="2A2A2A"/>
              </a:solidFill>
            </a:endParaRPr>
          </a:p>
        </p:txBody>
      </p:sp>
      <p:sp>
        <p:nvSpPr>
          <p:cNvPr id="9" name="CuadroTexto 8"/>
          <p:cNvSpPr txBox="1"/>
          <p:nvPr/>
        </p:nvSpPr>
        <p:spPr>
          <a:xfrm>
            <a:off x="2987824" y="2427734"/>
            <a:ext cx="908547" cy="276999"/>
          </a:xfrm>
          <a:prstGeom prst="rect">
            <a:avLst/>
          </a:prstGeom>
          <a:noFill/>
        </p:spPr>
        <p:txBody>
          <a:bodyPr wrap="none" rtlCol="0">
            <a:spAutoFit/>
          </a:bodyPr>
          <a:lstStyle/>
          <a:p>
            <a:r>
              <a:rPr lang="es-ES" sz="1200" dirty="0" smtClean="0">
                <a:solidFill>
                  <a:srgbClr val="2A2A2A"/>
                </a:solidFill>
              </a:rPr>
              <a:t>Comandos</a:t>
            </a:r>
            <a:endParaRPr lang="es-ES" sz="1200" dirty="0">
              <a:solidFill>
                <a:srgbClr val="2A2A2A"/>
              </a:solidFill>
            </a:endParaRPr>
          </a:p>
        </p:txBody>
      </p:sp>
      <p:sp>
        <p:nvSpPr>
          <p:cNvPr id="10" name="CuadroTexto 9"/>
          <p:cNvSpPr txBox="1"/>
          <p:nvPr/>
        </p:nvSpPr>
        <p:spPr>
          <a:xfrm>
            <a:off x="1279084" y="2787774"/>
            <a:ext cx="1492716" cy="276999"/>
          </a:xfrm>
          <a:prstGeom prst="rect">
            <a:avLst/>
          </a:prstGeom>
          <a:noFill/>
        </p:spPr>
        <p:txBody>
          <a:bodyPr wrap="none" rtlCol="0">
            <a:spAutoFit/>
          </a:bodyPr>
          <a:lstStyle/>
          <a:p>
            <a:r>
              <a:rPr lang="es-ES" sz="1200" dirty="0" smtClean="0"/>
              <a:t>Interfaz de Usuario</a:t>
            </a:r>
            <a:endParaRPr lang="es-ES" sz="1200" dirty="0"/>
          </a:p>
        </p:txBody>
      </p:sp>
      <p:sp>
        <p:nvSpPr>
          <p:cNvPr id="21" name="CuadroTexto 20"/>
          <p:cNvSpPr txBox="1"/>
          <p:nvPr/>
        </p:nvSpPr>
        <p:spPr>
          <a:xfrm>
            <a:off x="6516216" y="2067694"/>
            <a:ext cx="1441762" cy="276999"/>
          </a:xfrm>
          <a:prstGeom prst="rect">
            <a:avLst/>
          </a:prstGeom>
          <a:noFill/>
        </p:spPr>
        <p:txBody>
          <a:bodyPr wrap="none" rtlCol="0">
            <a:spAutoFit/>
          </a:bodyPr>
          <a:lstStyle/>
          <a:p>
            <a:r>
              <a:rPr lang="es-ES" sz="1200" dirty="0" smtClean="0"/>
              <a:t>Lógica de Negocio</a:t>
            </a:r>
            <a:endParaRPr lang="es-ES" sz="1200" dirty="0"/>
          </a:p>
        </p:txBody>
      </p:sp>
      <p:sp>
        <p:nvSpPr>
          <p:cNvPr id="12" name="CuadroTexto 11"/>
          <p:cNvSpPr txBox="1"/>
          <p:nvPr/>
        </p:nvSpPr>
        <p:spPr>
          <a:xfrm>
            <a:off x="4291502" y="2643758"/>
            <a:ext cx="1072586" cy="461665"/>
          </a:xfrm>
          <a:prstGeom prst="rect">
            <a:avLst/>
          </a:prstGeom>
          <a:noFill/>
        </p:spPr>
        <p:txBody>
          <a:bodyPr wrap="none" rtlCol="0">
            <a:spAutoFit/>
          </a:bodyPr>
          <a:lstStyle/>
          <a:p>
            <a:pPr algn="ctr"/>
            <a:r>
              <a:rPr lang="es-ES" sz="1200" dirty="0" smtClean="0"/>
              <a:t>Lógica de </a:t>
            </a:r>
          </a:p>
          <a:p>
            <a:pPr algn="ctr"/>
            <a:r>
              <a:rPr lang="es-ES" sz="1200" dirty="0" smtClean="0"/>
              <a:t>Presentación</a:t>
            </a:r>
            <a:endParaRPr lang="es-ES" sz="1200" dirty="0"/>
          </a:p>
        </p:txBody>
      </p:sp>
      <p:sp>
        <p:nvSpPr>
          <p:cNvPr id="16" name="Rectangle 3"/>
          <p:cNvSpPr/>
          <p:nvPr/>
        </p:nvSpPr>
        <p:spPr bwMode="auto">
          <a:xfrm>
            <a:off x="4572000" y="1851670"/>
            <a:ext cx="504056" cy="412979"/>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pPr>
            <a:r>
              <a:rPr lang="en-AU" dirty="0" smtClean="0">
                <a:gradFill>
                  <a:gsLst>
                    <a:gs pos="0">
                      <a:srgbClr val="FFFFFF"/>
                    </a:gs>
                    <a:gs pos="100000">
                      <a:srgbClr val="FFFFFF"/>
                    </a:gs>
                  </a:gsLst>
                  <a:lin ang="5400000" scaled="0"/>
                </a:gradFill>
                <a:ea typeface="Segoe UI" pitchFamily="34" charset="0"/>
                <a:cs typeface="Segoe UI" pitchFamily="34" charset="0"/>
              </a:rPr>
              <a:t>PCL</a:t>
            </a:r>
          </a:p>
        </p:txBody>
      </p:sp>
      <p:sp>
        <p:nvSpPr>
          <p:cNvPr id="17" name="Rectangle 3"/>
          <p:cNvSpPr/>
          <p:nvPr/>
        </p:nvSpPr>
        <p:spPr bwMode="auto">
          <a:xfrm>
            <a:off x="6588224" y="1726723"/>
            <a:ext cx="504056" cy="412979"/>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pPr>
            <a:r>
              <a:rPr lang="en-AU" dirty="0" smtClean="0">
                <a:gradFill>
                  <a:gsLst>
                    <a:gs pos="0">
                      <a:srgbClr val="FFFFFF"/>
                    </a:gs>
                    <a:gs pos="100000">
                      <a:srgbClr val="FFFFFF"/>
                    </a:gs>
                  </a:gsLst>
                  <a:lin ang="5400000" scaled="0"/>
                </a:gradFill>
                <a:ea typeface="Segoe UI" pitchFamily="34" charset="0"/>
                <a:cs typeface="Segoe UI" pitchFamily="34" charset="0"/>
              </a:rPr>
              <a:t>PCL</a:t>
            </a:r>
          </a:p>
        </p:txBody>
      </p:sp>
      <p:sp>
        <p:nvSpPr>
          <p:cNvPr id="18" name="Rectangle 3"/>
          <p:cNvSpPr/>
          <p:nvPr/>
        </p:nvSpPr>
        <p:spPr bwMode="auto">
          <a:xfrm>
            <a:off x="5220072" y="4011910"/>
            <a:ext cx="504056" cy="412979"/>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pPr>
            <a:r>
              <a:rPr lang="en-AU" dirty="0" smtClean="0">
                <a:gradFill>
                  <a:gsLst>
                    <a:gs pos="0">
                      <a:srgbClr val="FFFFFF"/>
                    </a:gs>
                    <a:gs pos="100000">
                      <a:srgbClr val="FFFFFF"/>
                    </a:gs>
                  </a:gsLst>
                  <a:lin ang="5400000" scaled="0"/>
                </a:gradFill>
                <a:ea typeface="Segoe UI" pitchFamily="34" charset="0"/>
                <a:cs typeface="Segoe UI" pitchFamily="34" charset="0"/>
              </a:rPr>
              <a:t>PCL</a:t>
            </a:r>
          </a:p>
        </p:txBody>
      </p:sp>
    </p:spTree>
    <p:extLst>
      <p:ext uri="{BB962C8B-B14F-4D97-AF65-F5344CB8AC3E}">
        <p14:creationId xmlns:p14="http://schemas.microsoft.com/office/powerpoint/2010/main" val="168254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up)">
                                      <p:cBhvr>
                                        <p:cTn id="8" dur="500"/>
                                        <p:tgtEl>
                                          <p:spTgt spid="1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p:tgtEl>
                                          <p:spTgt spid="17"/>
                                        </p:tgtEl>
                                        <p:attrNameLst>
                                          <p:attrName>ppt_y</p:attrName>
                                        </p:attrNameLst>
                                      </p:cBhvr>
                                      <p:tavLst>
                                        <p:tav tm="0">
                                          <p:val>
                                            <p:strVal val="#ppt_y+#ppt_h*1.125000"/>
                                          </p:val>
                                        </p:tav>
                                        <p:tav tm="100000">
                                          <p:val>
                                            <p:strVal val="#ppt_y"/>
                                          </p:val>
                                        </p:tav>
                                      </p:tavLst>
                                    </p:anim>
                                    <p:animEffect transition="in" filter="wipe(u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p:tgtEl>
                                          <p:spTgt spid="18"/>
                                        </p:tgtEl>
                                        <p:attrNameLst>
                                          <p:attrName>ppt_y</p:attrName>
                                        </p:attrNameLst>
                                      </p:cBhvr>
                                      <p:tavLst>
                                        <p:tav tm="0">
                                          <p:val>
                                            <p:strVal val="#ppt_y+#ppt_h*1.125000"/>
                                          </p:val>
                                        </p:tav>
                                        <p:tav tm="100000">
                                          <p:val>
                                            <p:strVal val="#ppt_y"/>
                                          </p:val>
                                        </p:tav>
                                      </p:tavLst>
                                    </p:anim>
                                    <p:animEffect transition="in" filter="wipe(up)">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Índice</a:t>
            </a:r>
            <a:endParaRPr lang="ru-RU" dirty="0"/>
          </a:p>
        </p:txBody>
      </p:sp>
      <p:sp>
        <p:nvSpPr>
          <p:cNvPr id="5" name="Text Placeholder 4"/>
          <p:cNvSpPr>
            <a:spLocks noGrp="1"/>
          </p:cNvSpPr>
          <p:nvPr>
            <p:ph type="body" sz="quarter" idx="20"/>
          </p:nvPr>
        </p:nvSpPr>
        <p:spPr>
          <a:xfrm>
            <a:off x="251520" y="1148332"/>
            <a:ext cx="2232248" cy="3151610"/>
          </a:xfrm>
        </p:spPr>
        <p:txBody>
          <a:bodyPr tIns="0">
            <a:normAutofit/>
          </a:bodyPr>
          <a:lstStyle/>
          <a:p>
            <a:r>
              <a:rPr lang="en-US" dirty="0" smtClean="0"/>
              <a:t>¿</a:t>
            </a:r>
            <a:r>
              <a:rPr lang="en-US" dirty="0" err="1" smtClean="0"/>
              <a:t>Qué</a:t>
            </a:r>
            <a:r>
              <a:rPr lang="en-US" dirty="0" smtClean="0"/>
              <a:t> </a:t>
            </a:r>
            <a:r>
              <a:rPr lang="en-US" dirty="0" err="1" smtClean="0"/>
              <a:t>vamos</a:t>
            </a:r>
            <a:r>
              <a:rPr lang="en-US" dirty="0" smtClean="0"/>
              <a:t> a </a:t>
            </a:r>
            <a:r>
              <a:rPr lang="en-US" dirty="0" err="1" smtClean="0"/>
              <a:t>ver</a:t>
            </a:r>
            <a:r>
              <a:rPr lang="en-US" dirty="0" smtClean="0"/>
              <a:t>?</a:t>
            </a:r>
            <a:endParaRPr lang="en-US" dirty="0"/>
          </a:p>
        </p:txBody>
      </p:sp>
      <p:graphicFrame>
        <p:nvGraphicFramePr>
          <p:cNvPr id="2" name="Diagram 1"/>
          <p:cNvGraphicFramePr>
            <a:graphicFrameLocks noChangeAspect="1"/>
          </p:cNvGraphicFramePr>
          <p:nvPr>
            <p:extLst>
              <p:ext uri="{D42A27DB-BD31-4B8C-83A1-F6EECF244321}">
                <p14:modId xmlns:p14="http://schemas.microsoft.com/office/powerpoint/2010/main" val="1763529636"/>
              </p:ext>
            </p:extLst>
          </p:nvPr>
        </p:nvGraphicFramePr>
        <p:xfrm>
          <a:off x="1259632" y="1635646"/>
          <a:ext cx="7560840" cy="2448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2706364"/>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275856" y="1923678"/>
            <a:ext cx="5832648" cy="1296144"/>
          </a:xfrm>
        </p:spPr>
        <p:txBody>
          <a:bodyPr/>
          <a:lstStyle/>
          <a:p>
            <a:pPr marL="0" indent="0">
              <a:buNone/>
            </a:pPr>
            <a:r>
              <a:rPr lang="en-US" sz="3200" dirty="0" err="1" smtClean="0"/>
              <a:t>Creando</a:t>
            </a:r>
            <a:r>
              <a:rPr lang="en-US" sz="3200" dirty="0" smtClean="0"/>
              <a:t> </a:t>
            </a:r>
            <a:r>
              <a:rPr lang="en-US" sz="3200" dirty="0" err="1" smtClean="0"/>
              <a:t>nuestra</a:t>
            </a:r>
            <a:r>
              <a:rPr lang="en-US" sz="3200" dirty="0" smtClean="0"/>
              <a:t> Portable Class Library.</a:t>
            </a:r>
            <a:endParaRPr lang="en-US" sz="3200" dirty="0"/>
          </a:p>
        </p:txBody>
      </p:sp>
      <p:sp>
        <p:nvSpPr>
          <p:cNvPr id="4" name="Isosceles Triangle 3">
            <a:hlinkClick r:id="rId2"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2800" spc="-75" dirty="0" smtClean="0">
                <a:gradFill>
                  <a:gsLst>
                    <a:gs pos="0">
                      <a:srgbClr val="FFFFFF"/>
                    </a:gs>
                    <a:gs pos="100000">
                      <a:srgbClr val="FFFFFF"/>
                    </a:gs>
                  </a:gsLst>
                  <a:lin ang="5400000" scaled="0"/>
                </a:gradFill>
                <a:ea typeface="Segoe UI" pitchFamily="34" charset="0"/>
                <a:cs typeface="Segoe UI" pitchFamily="34" charset="0"/>
              </a:rPr>
              <a:t>DEMO</a:t>
            </a:r>
            <a:endParaRPr lang="en-US" sz="2800" spc="-7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9873701"/>
      </p:ext>
    </p:extLst>
  </p:cSld>
  <p:clrMapOvr>
    <a:masterClrMapping/>
  </p:clrMapOvr>
  <mc:AlternateContent xmlns:mc="http://schemas.openxmlformats.org/markup-compatibility/2006" xmlns:p14="http://schemas.microsoft.com/office/powerpoint/2010/main">
    <mc:Choice Requires="p14">
      <p:transition spd="slow" p14:dur="2000" advClick="0">
        <p14:ferris dir="l"/>
      </p:transition>
    </mc:Choice>
    <mc:Fallback xmlns="">
      <p:transition xmlns:p14="http://schemas.microsoft.com/office/powerpoint/2010/main" spd="slow" advClick="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67224" y="3952798"/>
            <a:ext cx="7019955" cy="484094"/>
          </a:xfrm>
          <a:prstGeom prst="rect">
            <a:avLst/>
          </a:prstGeom>
          <a:solidFill>
            <a:schemeClr val="bg2">
              <a:lumMod val="75000"/>
            </a:schemeClr>
          </a:solidFill>
          <a:ln>
            <a:noFill/>
          </a:ln>
          <a:effectLst/>
        </p:spPr>
        <p:style>
          <a:lnRef idx="1">
            <a:schemeClr val="accent3"/>
          </a:lnRef>
          <a:fillRef idx="2">
            <a:schemeClr val="accent3"/>
          </a:fillRef>
          <a:effectRef idx="1">
            <a:schemeClr val="accent3"/>
          </a:effectRef>
          <a:fontRef idx="minor">
            <a:schemeClr val="dk1"/>
          </a:fontRef>
        </p:style>
        <p:txBody>
          <a:bodyPr lIns="91294" tIns="45647" rIns="91294" bIns="45647" rtlCol="0" anchor="ctr"/>
          <a:lstStyle/>
          <a:p>
            <a:pPr algn="ctr"/>
            <a:r>
              <a:rPr lang="en-US" sz="2100" dirty="0">
                <a:solidFill>
                  <a:srgbClr val="FFFFFF"/>
                </a:solidFill>
              </a:rPr>
              <a:t>Windows </a:t>
            </a:r>
            <a:r>
              <a:rPr lang="en-US" sz="2100" dirty="0" smtClean="0">
                <a:solidFill>
                  <a:srgbClr val="FFFFFF"/>
                </a:solidFill>
              </a:rPr>
              <a:t>Core OS Services</a:t>
            </a:r>
            <a:endParaRPr lang="en-US" sz="2100" dirty="0">
              <a:solidFill>
                <a:srgbClr val="FFFFFF"/>
              </a:solidFill>
            </a:endParaRPr>
          </a:p>
        </p:txBody>
      </p:sp>
      <p:sp>
        <p:nvSpPr>
          <p:cNvPr id="7" name="Rectangle 6"/>
          <p:cNvSpPr/>
          <p:nvPr/>
        </p:nvSpPr>
        <p:spPr>
          <a:xfrm>
            <a:off x="4422768" y="1845653"/>
            <a:ext cx="1713531" cy="588545"/>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JavaScript</a:t>
            </a:r>
          </a:p>
          <a:p>
            <a:pPr algn="ctr"/>
            <a:r>
              <a:rPr lang="en-US" dirty="0">
                <a:solidFill>
                  <a:srgbClr val="FFFFFF"/>
                </a:solidFill>
              </a:rPr>
              <a:t>(Chakra)</a:t>
            </a:r>
          </a:p>
        </p:txBody>
      </p:sp>
      <p:sp>
        <p:nvSpPr>
          <p:cNvPr id="8" name="Rectangle 7"/>
          <p:cNvSpPr/>
          <p:nvPr/>
        </p:nvSpPr>
        <p:spPr>
          <a:xfrm>
            <a:off x="1378195" y="1845733"/>
            <a:ext cx="1525779" cy="58941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C/C++</a:t>
            </a:r>
          </a:p>
        </p:txBody>
      </p:sp>
      <p:sp>
        <p:nvSpPr>
          <p:cNvPr id="9" name="Rectangle 8"/>
          <p:cNvSpPr/>
          <p:nvPr/>
        </p:nvSpPr>
        <p:spPr>
          <a:xfrm>
            <a:off x="2960710" y="1845733"/>
            <a:ext cx="1408071" cy="58941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C#, VB</a:t>
            </a:r>
          </a:p>
        </p:txBody>
      </p:sp>
      <p:sp>
        <p:nvSpPr>
          <p:cNvPr id="10" name="Rectangle 9"/>
          <p:cNvSpPr/>
          <p:nvPr/>
        </p:nvSpPr>
        <p:spPr>
          <a:xfrm>
            <a:off x="1367128" y="706610"/>
            <a:ext cx="4775438" cy="473829"/>
          </a:xfrm>
          <a:prstGeom prst="rect">
            <a:avLst/>
          </a:prstGeom>
          <a:solidFill>
            <a:schemeClr val="bg2">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lIns="91294" tIns="45647" rIns="91294" bIns="45647" rtlCol="0" anchor="ctr"/>
          <a:lstStyle/>
          <a:p>
            <a:pPr algn="ctr"/>
            <a:r>
              <a:rPr lang="en-US" sz="2100" dirty="0">
                <a:solidFill>
                  <a:srgbClr val="FFFFFF"/>
                </a:solidFill>
              </a:rPr>
              <a:t>Windows Store Apps</a:t>
            </a:r>
          </a:p>
        </p:txBody>
      </p:sp>
      <p:sp>
        <p:nvSpPr>
          <p:cNvPr id="11" name="Rectangle 10"/>
          <p:cNvSpPr/>
          <p:nvPr/>
        </p:nvSpPr>
        <p:spPr>
          <a:xfrm>
            <a:off x="1367128" y="2493796"/>
            <a:ext cx="4765550" cy="1387349"/>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rgbClr val="FFFFFF"/>
              </a:solidFill>
            </a:endParaRPr>
          </a:p>
        </p:txBody>
      </p:sp>
      <p:sp>
        <p:nvSpPr>
          <p:cNvPr id="12" name="Rectangle 11"/>
          <p:cNvSpPr/>
          <p:nvPr/>
        </p:nvSpPr>
        <p:spPr>
          <a:xfrm>
            <a:off x="1453629" y="2894577"/>
            <a:ext cx="1527561" cy="467648"/>
          </a:xfrm>
          <a:prstGeom prst="rect">
            <a:avLst/>
          </a:prstGeom>
          <a:solidFill>
            <a:srgbClr val="FF6251"/>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400" dirty="0" smtClean="0">
                <a:solidFill>
                  <a:srgbClr val="FFFFFF"/>
                </a:solidFill>
              </a:rPr>
              <a:t>Communication</a:t>
            </a:r>
          </a:p>
          <a:p>
            <a:pPr algn="ctr"/>
            <a:r>
              <a:rPr lang="en-US" sz="1400" dirty="0" smtClean="0">
                <a:solidFill>
                  <a:srgbClr val="FFFFFF"/>
                </a:solidFill>
              </a:rPr>
              <a:t> &amp; Data</a:t>
            </a:r>
            <a:endParaRPr lang="en-US" sz="1400" dirty="0">
              <a:solidFill>
                <a:srgbClr val="FFFFFF"/>
              </a:solidFill>
            </a:endParaRPr>
          </a:p>
        </p:txBody>
      </p:sp>
      <p:sp>
        <p:nvSpPr>
          <p:cNvPr id="13" name="Rectangle 12"/>
          <p:cNvSpPr/>
          <p:nvPr/>
        </p:nvSpPr>
        <p:spPr>
          <a:xfrm>
            <a:off x="1453630" y="3413519"/>
            <a:ext cx="4592861" cy="357026"/>
          </a:xfrm>
          <a:prstGeom prst="rect">
            <a:avLst/>
          </a:prstGeom>
          <a:solidFill>
            <a:srgbClr val="FF6251"/>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smtClean="0">
                <a:solidFill>
                  <a:srgbClr val="FFFFFF"/>
                </a:solidFill>
              </a:rPr>
              <a:t>Application Model</a:t>
            </a:r>
            <a:endParaRPr lang="en-US" dirty="0">
              <a:solidFill>
                <a:srgbClr val="FFFFFF"/>
              </a:solidFill>
            </a:endParaRPr>
          </a:p>
        </p:txBody>
      </p:sp>
      <p:sp>
        <p:nvSpPr>
          <p:cNvPr id="14" name="Rectangle 13"/>
          <p:cNvSpPr/>
          <p:nvPr/>
        </p:nvSpPr>
        <p:spPr>
          <a:xfrm>
            <a:off x="4605934" y="2894576"/>
            <a:ext cx="1440555" cy="467649"/>
          </a:xfrm>
          <a:prstGeom prst="rect">
            <a:avLst/>
          </a:prstGeom>
          <a:solidFill>
            <a:srgbClr val="FF6251"/>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600" dirty="0" smtClean="0">
                <a:solidFill>
                  <a:srgbClr val="FFFFFF"/>
                </a:solidFill>
              </a:rPr>
              <a:t>Devices &amp; Printing</a:t>
            </a:r>
            <a:endParaRPr lang="en-US" sz="1600" dirty="0">
              <a:solidFill>
                <a:srgbClr val="FFFFFF"/>
              </a:solidFill>
            </a:endParaRPr>
          </a:p>
        </p:txBody>
      </p:sp>
      <p:sp>
        <p:nvSpPr>
          <p:cNvPr id="15" name="Rectangle 14"/>
          <p:cNvSpPr/>
          <p:nvPr/>
        </p:nvSpPr>
        <p:spPr>
          <a:xfrm>
            <a:off x="2201637" y="2495559"/>
            <a:ext cx="2959490" cy="346249"/>
          </a:xfrm>
          <a:prstGeom prst="rect">
            <a:avLst/>
          </a:prstGeom>
        </p:spPr>
        <p:txBody>
          <a:bodyPr wrap="square" lIns="68580" tIns="34290" rIns="68580" bIns="34290">
            <a:spAutoFit/>
          </a:bodyPr>
          <a:lstStyle/>
          <a:p>
            <a:pPr algn="ctr"/>
            <a:r>
              <a:rPr lang="en-US" dirty="0">
                <a:solidFill>
                  <a:srgbClr val="FFFFFF"/>
                </a:solidFill>
              </a:rPr>
              <a:t>Windows</a:t>
            </a:r>
            <a:r>
              <a:rPr lang="en-US">
                <a:solidFill>
                  <a:srgbClr val="FFFFFF"/>
                </a:solidFill>
              </a:rPr>
              <a:t> Runtime APIs</a:t>
            </a:r>
            <a:endParaRPr lang="en-US" dirty="0">
              <a:solidFill>
                <a:srgbClr val="FFFFFF"/>
              </a:solidFill>
            </a:endParaRPr>
          </a:p>
        </p:txBody>
      </p:sp>
      <p:sp>
        <p:nvSpPr>
          <p:cNvPr id="16" name="Rectangle 15"/>
          <p:cNvSpPr/>
          <p:nvPr/>
        </p:nvSpPr>
        <p:spPr>
          <a:xfrm>
            <a:off x="3069963" y="2894577"/>
            <a:ext cx="1442343" cy="467648"/>
          </a:xfrm>
          <a:prstGeom prst="rect">
            <a:avLst/>
          </a:prstGeom>
          <a:solidFill>
            <a:srgbClr val="FF6251"/>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600" dirty="0" smtClean="0">
                <a:solidFill>
                  <a:srgbClr val="FFFFFF"/>
                </a:solidFill>
              </a:rPr>
              <a:t>Graphics &amp; Media </a:t>
            </a:r>
            <a:endParaRPr lang="en-US" sz="1600" dirty="0">
              <a:solidFill>
                <a:srgbClr val="FFFFFF"/>
              </a:solidFill>
            </a:endParaRPr>
          </a:p>
        </p:txBody>
      </p:sp>
      <p:sp>
        <p:nvSpPr>
          <p:cNvPr id="17" name="Rectangle 16"/>
          <p:cNvSpPr/>
          <p:nvPr/>
        </p:nvSpPr>
        <p:spPr>
          <a:xfrm>
            <a:off x="2549922" y="1246206"/>
            <a:ext cx="1461709" cy="53939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XAML</a:t>
            </a:r>
          </a:p>
        </p:txBody>
      </p:sp>
      <p:sp>
        <p:nvSpPr>
          <p:cNvPr id="18" name="Rectangle 17"/>
          <p:cNvSpPr/>
          <p:nvPr/>
        </p:nvSpPr>
        <p:spPr>
          <a:xfrm>
            <a:off x="4422864" y="1246207"/>
            <a:ext cx="1711647" cy="53939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HTML / CSS</a:t>
            </a:r>
          </a:p>
        </p:txBody>
      </p:sp>
      <p:sp>
        <p:nvSpPr>
          <p:cNvPr id="19" name="Rectangle 18"/>
          <p:cNvSpPr/>
          <p:nvPr/>
        </p:nvSpPr>
        <p:spPr>
          <a:xfrm>
            <a:off x="6186792" y="1242798"/>
            <a:ext cx="799952" cy="2110522"/>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500" dirty="0">
                <a:solidFill>
                  <a:srgbClr val="FFFFFF"/>
                </a:solidFill>
              </a:rPr>
              <a:t>HTML</a:t>
            </a:r>
            <a:endParaRPr lang="en-US" dirty="0">
              <a:solidFill>
                <a:srgbClr val="FFFFFF"/>
              </a:solidFill>
            </a:endParaRPr>
          </a:p>
          <a:p>
            <a:pPr algn="ctr"/>
            <a:r>
              <a:rPr lang="en-US" sz="1100" dirty="0">
                <a:solidFill>
                  <a:srgbClr val="FFFFFF"/>
                </a:solidFill>
              </a:rPr>
              <a:t>JavaScript</a:t>
            </a:r>
            <a:endParaRPr lang="en-US" sz="900" dirty="0">
              <a:solidFill>
                <a:srgbClr val="FFFFFF"/>
              </a:solidFill>
            </a:endParaRPr>
          </a:p>
        </p:txBody>
      </p:sp>
      <p:sp>
        <p:nvSpPr>
          <p:cNvPr id="20" name="Rectangle 19"/>
          <p:cNvSpPr/>
          <p:nvPr/>
        </p:nvSpPr>
        <p:spPr>
          <a:xfrm>
            <a:off x="7843741" y="1242797"/>
            <a:ext cx="530633" cy="2110521"/>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rgbClr val="FFFFFF"/>
              </a:solidFill>
            </a:endParaRPr>
          </a:p>
        </p:txBody>
      </p:sp>
      <p:sp>
        <p:nvSpPr>
          <p:cNvPr id="21" name="Rectangle 20"/>
          <p:cNvSpPr/>
          <p:nvPr/>
        </p:nvSpPr>
        <p:spPr>
          <a:xfrm>
            <a:off x="7036335" y="1246207"/>
            <a:ext cx="756239" cy="2107112"/>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rgbClr val="FFFFFF"/>
              </a:solidFill>
            </a:endParaRPr>
          </a:p>
        </p:txBody>
      </p:sp>
      <p:sp>
        <p:nvSpPr>
          <p:cNvPr id="22" name="TextBox 21"/>
          <p:cNvSpPr txBox="1"/>
          <p:nvPr/>
        </p:nvSpPr>
        <p:spPr>
          <a:xfrm>
            <a:off x="7104208" y="2028747"/>
            <a:ext cx="593087" cy="461665"/>
          </a:xfrm>
          <a:prstGeom prst="rect">
            <a:avLst/>
          </a:prstGeom>
          <a:solidFill>
            <a:srgbClr val="00B0F0"/>
          </a:solidFill>
        </p:spPr>
        <p:txBody>
          <a:bodyPr wrap="square" lIns="0" tIns="0" rIns="0" bIns="0" rtlCol="0">
            <a:spAutoFit/>
          </a:bodyPr>
          <a:lstStyle/>
          <a:p>
            <a:pPr algn="ctr"/>
            <a:r>
              <a:rPr lang="en-US" sz="1500" dirty="0">
                <a:solidFill>
                  <a:srgbClr val="FFFFFF"/>
                </a:solidFill>
              </a:rPr>
              <a:t>C</a:t>
            </a:r>
          </a:p>
          <a:p>
            <a:pPr algn="ctr"/>
            <a:r>
              <a:rPr lang="en-US" sz="1500" dirty="0">
                <a:solidFill>
                  <a:srgbClr val="FFFFFF"/>
                </a:solidFill>
              </a:rPr>
              <a:t>C++</a:t>
            </a:r>
          </a:p>
        </p:txBody>
      </p:sp>
      <p:sp>
        <p:nvSpPr>
          <p:cNvPr id="23" name="TextBox 22"/>
          <p:cNvSpPr txBox="1"/>
          <p:nvPr/>
        </p:nvSpPr>
        <p:spPr>
          <a:xfrm>
            <a:off x="7879472" y="2028747"/>
            <a:ext cx="472185" cy="461665"/>
          </a:xfrm>
          <a:prstGeom prst="rect">
            <a:avLst/>
          </a:prstGeom>
          <a:solidFill>
            <a:srgbClr val="00B0F0"/>
          </a:solidFill>
        </p:spPr>
        <p:txBody>
          <a:bodyPr wrap="square" lIns="0" tIns="0" rIns="0" bIns="0" rtlCol="0">
            <a:spAutoFit/>
          </a:bodyPr>
          <a:lstStyle/>
          <a:p>
            <a:pPr algn="ctr"/>
            <a:r>
              <a:rPr lang="en-US" sz="1500" dirty="0">
                <a:solidFill>
                  <a:srgbClr val="FFFFFF"/>
                </a:solidFill>
              </a:rPr>
              <a:t>C#</a:t>
            </a:r>
          </a:p>
          <a:p>
            <a:pPr algn="ctr"/>
            <a:r>
              <a:rPr lang="en-US" sz="1500" dirty="0">
                <a:solidFill>
                  <a:srgbClr val="FFFFFF"/>
                </a:solidFill>
              </a:rPr>
              <a:t>VB</a:t>
            </a:r>
          </a:p>
        </p:txBody>
      </p:sp>
      <p:sp>
        <p:nvSpPr>
          <p:cNvPr id="24" name="Rectangle 23"/>
          <p:cNvSpPr/>
          <p:nvPr/>
        </p:nvSpPr>
        <p:spPr>
          <a:xfrm>
            <a:off x="6186793" y="706610"/>
            <a:ext cx="2191590" cy="473829"/>
          </a:xfrm>
          <a:prstGeom prst="rect">
            <a:avLst/>
          </a:prstGeom>
          <a:solidFill>
            <a:srgbClr val="FF968B"/>
          </a:solidFill>
          <a:ln>
            <a:noFill/>
          </a:ln>
        </p:spPr>
        <p:style>
          <a:lnRef idx="2">
            <a:schemeClr val="accent1"/>
          </a:lnRef>
          <a:fillRef idx="1">
            <a:schemeClr val="lt1"/>
          </a:fillRef>
          <a:effectRef idx="0">
            <a:schemeClr val="accent1"/>
          </a:effectRef>
          <a:fontRef idx="minor">
            <a:schemeClr val="dk1"/>
          </a:fontRef>
        </p:style>
        <p:txBody>
          <a:bodyPr lIns="91294" tIns="45647" rIns="91294" bIns="45647" rtlCol="0" anchor="ctr"/>
          <a:lstStyle/>
          <a:p>
            <a:pPr algn="ctr"/>
            <a:r>
              <a:rPr lang="en-US" sz="2100" dirty="0">
                <a:solidFill>
                  <a:srgbClr val="FFFFFF"/>
                </a:solidFill>
              </a:rPr>
              <a:t>Desktop Apps</a:t>
            </a:r>
          </a:p>
        </p:txBody>
      </p:sp>
      <p:sp>
        <p:nvSpPr>
          <p:cNvPr id="25" name="Rectangle 24"/>
          <p:cNvSpPr/>
          <p:nvPr/>
        </p:nvSpPr>
        <p:spPr>
          <a:xfrm>
            <a:off x="7036335" y="3404613"/>
            <a:ext cx="756239" cy="476534"/>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500" dirty="0">
                <a:solidFill>
                  <a:srgbClr val="FFFFFF"/>
                </a:solidFill>
              </a:rPr>
              <a:t>Win32</a:t>
            </a:r>
          </a:p>
        </p:txBody>
      </p:sp>
      <p:sp>
        <p:nvSpPr>
          <p:cNvPr id="26" name="Rectangle 25"/>
          <p:cNvSpPr/>
          <p:nvPr/>
        </p:nvSpPr>
        <p:spPr>
          <a:xfrm>
            <a:off x="7843741" y="3404611"/>
            <a:ext cx="530633" cy="476534"/>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200" dirty="0">
                <a:solidFill>
                  <a:srgbClr val="FFFFFF"/>
                </a:solidFill>
              </a:rPr>
              <a:t>.NET  SL</a:t>
            </a:r>
          </a:p>
        </p:txBody>
      </p:sp>
      <p:sp>
        <p:nvSpPr>
          <p:cNvPr id="27" name="Rectangle 26"/>
          <p:cNvSpPr/>
          <p:nvPr/>
        </p:nvSpPr>
        <p:spPr>
          <a:xfrm>
            <a:off x="6186792" y="3404613"/>
            <a:ext cx="799952" cy="476534"/>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200" dirty="0">
                <a:solidFill>
                  <a:srgbClr val="FFFFFF"/>
                </a:solidFill>
              </a:rPr>
              <a:t>Internet Explorer</a:t>
            </a:r>
          </a:p>
        </p:txBody>
      </p:sp>
      <p:sp>
        <p:nvSpPr>
          <p:cNvPr id="28" name="Rectangle 27"/>
          <p:cNvSpPr/>
          <p:nvPr/>
        </p:nvSpPr>
        <p:spPr>
          <a:xfrm>
            <a:off x="1378196" y="1246207"/>
            <a:ext cx="354242" cy="601451"/>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rgbClr val="FFFFFF"/>
              </a:solidFill>
            </a:endParaRPr>
          </a:p>
        </p:txBody>
      </p:sp>
      <p:sp>
        <p:nvSpPr>
          <p:cNvPr id="29" name="Rectangle 28"/>
          <p:cNvSpPr/>
          <p:nvPr/>
        </p:nvSpPr>
        <p:spPr>
          <a:xfrm>
            <a:off x="4074158" y="1246206"/>
            <a:ext cx="294624" cy="61083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rgbClr val="FFFFFF"/>
              </a:solidFill>
            </a:endParaRPr>
          </a:p>
        </p:txBody>
      </p:sp>
      <p:sp>
        <p:nvSpPr>
          <p:cNvPr id="30" name="Rectangle 29"/>
          <p:cNvSpPr/>
          <p:nvPr/>
        </p:nvSpPr>
        <p:spPr>
          <a:xfrm rot="16200000">
            <a:off x="297913" y="2954467"/>
            <a:ext cx="1385589" cy="467770"/>
          </a:xfrm>
          <a:prstGeom prst="rect">
            <a:avLst/>
          </a:prstGeom>
          <a:noFill/>
          <a:ln w="28575">
            <a:solidFill>
              <a:srgbClr val="2A2A2A"/>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100" dirty="0">
                <a:solidFill>
                  <a:srgbClr val="000000"/>
                </a:solidFill>
              </a:rPr>
              <a:t>System Services</a:t>
            </a:r>
          </a:p>
        </p:txBody>
      </p:sp>
      <p:sp>
        <p:nvSpPr>
          <p:cNvPr id="31" name="Rectangle 30"/>
          <p:cNvSpPr/>
          <p:nvPr/>
        </p:nvSpPr>
        <p:spPr>
          <a:xfrm rot="16200000">
            <a:off x="754967" y="1259295"/>
            <a:ext cx="471488" cy="467770"/>
          </a:xfrm>
          <a:prstGeom prst="rect">
            <a:avLst/>
          </a:prstGeom>
          <a:no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000" dirty="0">
                <a:solidFill>
                  <a:srgbClr val="000000"/>
                </a:solidFill>
              </a:rPr>
              <a:t>View</a:t>
            </a:r>
          </a:p>
        </p:txBody>
      </p:sp>
      <p:sp>
        <p:nvSpPr>
          <p:cNvPr id="32" name="Rectangle 31"/>
          <p:cNvSpPr/>
          <p:nvPr/>
        </p:nvSpPr>
        <p:spPr>
          <a:xfrm rot="16200000">
            <a:off x="666410" y="1876013"/>
            <a:ext cx="648596" cy="467770"/>
          </a:xfrm>
          <a:prstGeom prst="rect">
            <a:avLst/>
          </a:prstGeom>
          <a:noFill/>
          <a:ln w="28575">
            <a:solidFill>
              <a:srgbClr val="2A2A2A"/>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800" dirty="0">
                <a:solidFill>
                  <a:srgbClr val="000000"/>
                </a:solidFill>
              </a:rPr>
              <a:t>Model Controller</a:t>
            </a:r>
          </a:p>
        </p:txBody>
      </p:sp>
      <p:sp>
        <p:nvSpPr>
          <p:cNvPr id="33" name="Rectangle 32"/>
          <p:cNvSpPr/>
          <p:nvPr/>
        </p:nvSpPr>
        <p:spPr>
          <a:xfrm rot="16200000">
            <a:off x="748658" y="3960960"/>
            <a:ext cx="484095" cy="467770"/>
          </a:xfrm>
          <a:prstGeom prst="rect">
            <a:avLst/>
          </a:prstGeom>
          <a:noFill/>
          <a:ln w="28575">
            <a:solidFill>
              <a:srgbClr val="2A2A2A"/>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800" dirty="0">
                <a:solidFill>
                  <a:srgbClr val="000000"/>
                </a:solidFill>
              </a:rPr>
              <a:t>Kernel</a:t>
            </a:r>
            <a:endParaRPr lang="en-US" sz="1100" dirty="0">
              <a:solidFill>
                <a:srgbClr val="000000"/>
              </a:solidFill>
            </a:endParaRPr>
          </a:p>
        </p:txBody>
      </p:sp>
      <p:sp>
        <p:nvSpPr>
          <p:cNvPr id="34" name="Rectangle 33"/>
          <p:cNvSpPr/>
          <p:nvPr/>
        </p:nvSpPr>
        <p:spPr>
          <a:xfrm>
            <a:off x="1821542" y="1240524"/>
            <a:ext cx="678788" cy="53939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DX</a:t>
            </a:r>
          </a:p>
        </p:txBody>
      </p:sp>
      <p:sp>
        <p:nvSpPr>
          <p:cNvPr id="35" name="Title 3"/>
          <p:cNvSpPr txBox="1">
            <a:spLocks/>
          </p:cNvSpPr>
          <p:nvPr/>
        </p:nvSpPr>
        <p:spPr>
          <a:xfrm>
            <a:off x="208772" y="43461"/>
            <a:ext cx="8649883" cy="770143"/>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err="1" smtClean="0">
                <a:solidFill>
                  <a:srgbClr val="000000"/>
                </a:solidFill>
              </a:rPr>
              <a:t>Diagrama</a:t>
            </a:r>
            <a:r>
              <a:rPr lang="en-US" dirty="0" smtClean="0">
                <a:solidFill>
                  <a:srgbClr val="000000"/>
                </a:solidFill>
              </a:rPr>
              <a:t> </a:t>
            </a:r>
            <a:r>
              <a:rPr lang="en-US" dirty="0" err="1" smtClean="0">
                <a:solidFill>
                  <a:srgbClr val="000000"/>
                </a:solidFill>
              </a:rPr>
              <a:t>Desarrollo</a:t>
            </a:r>
            <a:r>
              <a:rPr lang="en-US" dirty="0" smtClean="0">
                <a:solidFill>
                  <a:srgbClr val="000000"/>
                </a:solidFill>
              </a:rPr>
              <a:t> Windows 8</a:t>
            </a:r>
            <a:endParaRPr lang="en-US" dirty="0">
              <a:solidFill>
                <a:srgbClr val="000000"/>
              </a:solidFill>
            </a:endParaRPr>
          </a:p>
        </p:txBody>
      </p:sp>
    </p:spTree>
    <p:extLst>
      <p:ext uri="{BB962C8B-B14F-4D97-AF65-F5344CB8AC3E}">
        <p14:creationId xmlns:p14="http://schemas.microsoft.com/office/powerpoint/2010/main" val="17688125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err="1" smtClean="0"/>
              <a:t>Async</a:t>
            </a:r>
            <a:r>
              <a:rPr lang="en-US" dirty="0" smtClean="0"/>
              <a:t> / Await</a:t>
            </a:r>
            <a:endParaRPr lang="en-US" dirty="0"/>
          </a:p>
        </p:txBody>
      </p:sp>
      <p:grpSp>
        <p:nvGrpSpPr>
          <p:cNvPr id="3" name="Group 2"/>
          <p:cNvGrpSpPr/>
          <p:nvPr/>
        </p:nvGrpSpPr>
        <p:grpSpPr>
          <a:xfrm>
            <a:off x="389437" y="1194875"/>
            <a:ext cx="4035731" cy="2914211"/>
            <a:chOff x="2214303" y="1174067"/>
            <a:chExt cx="6243838" cy="4509865"/>
          </a:xfrm>
        </p:grpSpPr>
        <p:sp>
          <p:nvSpPr>
            <p:cNvPr id="5" name="Freeform 4"/>
            <p:cNvSpPr/>
            <p:nvPr/>
          </p:nvSpPr>
          <p:spPr>
            <a:xfrm>
              <a:off x="2214303" y="1174067"/>
              <a:ext cx="4509865" cy="4509865"/>
            </a:xfrm>
            <a:custGeom>
              <a:avLst/>
              <a:gdLst>
                <a:gd name="connsiteX0" fmla="*/ 0 w 4509865"/>
                <a:gd name="connsiteY0" fmla="*/ 2254933 h 4509865"/>
                <a:gd name="connsiteX1" fmla="*/ 2254933 w 4509865"/>
                <a:gd name="connsiteY1" fmla="*/ 0 h 4509865"/>
                <a:gd name="connsiteX2" fmla="*/ 4509866 w 4509865"/>
                <a:gd name="connsiteY2" fmla="*/ 2254933 h 4509865"/>
                <a:gd name="connsiteX3" fmla="*/ 2254933 w 4509865"/>
                <a:gd name="connsiteY3" fmla="*/ 4509866 h 4509865"/>
                <a:gd name="connsiteX4" fmla="*/ 0 w 4509865"/>
                <a:gd name="connsiteY4" fmla="*/ 2254933 h 450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9865" h="4509865">
                  <a:moveTo>
                    <a:pt x="0" y="2254933"/>
                  </a:moveTo>
                  <a:cubicBezTo>
                    <a:pt x="0" y="1009568"/>
                    <a:pt x="1009568" y="0"/>
                    <a:pt x="2254933" y="0"/>
                  </a:cubicBezTo>
                  <a:cubicBezTo>
                    <a:pt x="3500298" y="0"/>
                    <a:pt x="4509866" y="1009568"/>
                    <a:pt x="4509866" y="2254933"/>
                  </a:cubicBezTo>
                  <a:cubicBezTo>
                    <a:pt x="4509866" y="3500298"/>
                    <a:pt x="3500298" y="4509866"/>
                    <a:pt x="2254933" y="4509866"/>
                  </a:cubicBezTo>
                  <a:cubicBezTo>
                    <a:pt x="1009568" y="4509866"/>
                    <a:pt x="0" y="3500298"/>
                    <a:pt x="0" y="2254933"/>
                  </a:cubicBezTo>
                  <a:close/>
                </a:path>
              </a:pathLst>
            </a:custGeom>
            <a:solidFill>
              <a:srgbClr val="A51000">
                <a:alpha val="50000"/>
              </a:srgbClr>
            </a:solidFill>
          </p:spPr>
          <p:style>
            <a:lnRef idx="0">
              <a:schemeClr val="lt1">
                <a:hueOff val="0"/>
                <a:satOff val="0"/>
                <a:lumOff val="0"/>
                <a:alphaOff val="0"/>
              </a:schemeClr>
            </a:lnRef>
            <a:fillRef idx="3">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txBody>
            <a:bodyPr spcFirstLastPara="0" vert="horz" wrap="square" lIns="629756" tIns="531810" rIns="1279827" bIns="531810" numCol="1" spcCol="1270" anchor="ctr" anchorCtr="0">
              <a:noAutofit/>
            </a:bodyPr>
            <a:lstStyle/>
            <a:p>
              <a:pPr algn="ctr" defTabSz="1767123">
                <a:lnSpc>
                  <a:spcPct val="90000"/>
                </a:lnSpc>
                <a:spcBef>
                  <a:spcPct val="0"/>
                </a:spcBef>
                <a:spcAft>
                  <a:spcPct val="35000"/>
                </a:spcAft>
              </a:pPr>
              <a:r>
                <a:rPr lang="en-US" sz="2700" dirty="0"/>
                <a:t>.NET Async</a:t>
              </a:r>
            </a:p>
          </p:txBody>
        </p:sp>
        <p:sp>
          <p:nvSpPr>
            <p:cNvPr id="6" name="Freeform 5"/>
            <p:cNvSpPr/>
            <p:nvPr/>
          </p:nvSpPr>
          <p:spPr>
            <a:xfrm>
              <a:off x="3948276" y="1174067"/>
              <a:ext cx="4509865" cy="4509865"/>
            </a:xfrm>
            <a:custGeom>
              <a:avLst/>
              <a:gdLst>
                <a:gd name="connsiteX0" fmla="*/ 0 w 4509865"/>
                <a:gd name="connsiteY0" fmla="*/ 2254933 h 4509865"/>
                <a:gd name="connsiteX1" fmla="*/ 2254933 w 4509865"/>
                <a:gd name="connsiteY1" fmla="*/ 0 h 4509865"/>
                <a:gd name="connsiteX2" fmla="*/ 4509866 w 4509865"/>
                <a:gd name="connsiteY2" fmla="*/ 2254933 h 4509865"/>
                <a:gd name="connsiteX3" fmla="*/ 2254933 w 4509865"/>
                <a:gd name="connsiteY3" fmla="*/ 4509866 h 4509865"/>
                <a:gd name="connsiteX4" fmla="*/ 0 w 4509865"/>
                <a:gd name="connsiteY4" fmla="*/ 2254933 h 450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9865" h="4509865">
                  <a:moveTo>
                    <a:pt x="0" y="2254933"/>
                  </a:moveTo>
                  <a:cubicBezTo>
                    <a:pt x="0" y="1009568"/>
                    <a:pt x="1009568" y="0"/>
                    <a:pt x="2254933" y="0"/>
                  </a:cubicBezTo>
                  <a:cubicBezTo>
                    <a:pt x="3500298" y="0"/>
                    <a:pt x="4509866" y="1009568"/>
                    <a:pt x="4509866" y="2254933"/>
                  </a:cubicBezTo>
                  <a:cubicBezTo>
                    <a:pt x="4509866" y="3500298"/>
                    <a:pt x="3500298" y="4509866"/>
                    <a:pt x="2254933" y="4509866"/>
                  </a:cubicBezTo>
                  <a:cubicBezTo>
                    <a:pt x="1009568" y="4509866"/>
                    <a:pt x="0" y="3500298"/>
                    <a:pt x="0" y="2254933"/>
                  </a:cubicBezTo>
                  <a:close/>
                </a:path>
              </a:pathLst>
            </a:custGeom>
            <a:solidFill>
              <a:schemeClr val="bg2">
                <a:lumMod val="75000"/>
                <a:alpha val="50000"/>
              </a:schemeClr>
            </a:solidFill>
          </p:spPr>
          <p:style>
            <a:lnRef idx="0">
              <a:schemeClr val="lt1">
                <a:hueOff val="0"/>
                <a:satOff val="0"/>
                <a:lumOff val="0"/>
                <a:alphaOff val="0"/>
              </a:schemeClr>
            </a:lnRef>
            <a:fillRef idx="3">
              <a:schemeClr val="accent5">
                <a:alpha val="50000"/>
                <a:hueOff val="-5288904"/>
                <a:satOff val="-49693"/>
                <a:lumOff val="31961"/>
                <a:alphaOff val="0"/>
              </a:schemeClr>
            </a:fillRef>
            <a:effectRef idx="0">
              <a:schemeClr val="accent5">
                <a:alpha val="50000"/>
                <a:hueOff val="-5288904"/>
                <a:satOff val="-49693"/>
                <a:lumOff val="31961"/>
                <a:alphaOff val="0"/>
              </a:schemeClr>
            </a:effectRef>
            <a:fontRef idx="minor">
              <a:schemeClr val="tx1"/>
            </a:fontRef>
          </p:style>
          <p:txBody>
            <a:bodyPr spcFirstLastPara="0" vert="horz" wrap="square" lIns="1279827" tIns="531810" rIns="629756" bIns="531810" numCol="1" spcCol="1270" anchor="ctr" anchorCtr="0">
              <a:noAutofit/>
            </a:bodyPr>
            <a:lstStyle/>
            <a:p>
              <a:pPr algn="ctr" defTabSz="1767123">
                <a:lnSpc>
                  <a:spcPct val="90000"/>
                </a:lnSpc>
                <a:spcBef>
                  <a:spcPct val="0"/>
                </a:spcBef>
                <a:spcAft>
                  <a:spcPct val="35000"/>
                </a:spcAft>
              </a:pPr>
              <a:r>
                <a:rPr lang="en-US" dirty="0"/>
                <a:t>Windows Runtime Async</a:t>
              </a:r>
            </a:p>
          </p:txBody>
        </p:sp>
      </p:grpSp>
      <p:sp>
        <p:nvSpPr>
          <p:cNvPr id="7" name="Text Placeholder 2"/>
          <p:cNvSpPr>
            <a:spLocks noGrp="1"/>
          </p:cNvSpPr>
          <p:nvPr>
            <p:ph type="body" sz="quarter" idx="10"/>
          </p:nvPr>
        </p:nvSpPr>
        <p:spPr>
          <a:xfrm>
            <a:off x="4553063" y="1148716"/>
            <a:ext cx="4353033" cy="2769989"/>
          </a:xfrm>
        </p:spPr>
        <p:txBody>
          <a:bodyPr>
            <a:normAutofit lnSpcReduction="10000"/>
          </a:bodyPr>
          <a:lstStyle/>
          <a:p>
            <a:r>
              <a:rPr lang="es-ES_tradnl" sz="2000" dirty="0" smtClean="0"/>
              <a:t>Para ofrecer al usuario una experiencia </a:t>
            </a:r>
            <a:r>
              <a:rPr lang="es-ES_tradnl" sz="2000" dirty="0"/>
              <a:t>rápida y fluida, lo más importante es no dejar que la interfaz se congele mientras se ejecuta alguna </a:t>
            </a:r>
            <a:r>
              <a:rPr lang="es-ES_tradnl" sz="2000" dirty="0" smtClean="0"/>
              <a:t>operación.</a:t>
            </a:r>
          </a:p>
          <a:p>
            <a:r>
              <a:rPr lang="en-US" sz="2000" dirty="0" err="1" smtClean="0"/>
              <a:t>Podemos</a:t>
            </a:r>
            <a:r>
              <a:rPr lang="en-US" sz="2000" dirty="0" smtClean="0"/>
              <a:t> </a:t>
            </a:r>
            <a:r>
              <a:rPr lang="en-US" sz="2000" dirty="0" err="1" smtClean="0"/>
              <a:t>hacer</a:t>
            </a:r>
            <a:r>
              <a:rPr lang="en-US" sz="2000" dirty="0" smtClean="0"/>
              <a:t> </a:t>
            </a:r>
            <a:r>
              <a:rPr lang="en-US" sz="2000" dirty="0" err="1" smtClean="0"/>
              <a:t>programación</a:t>
            </a:r>
            <a:r>
              <a:rPr lang="en-US" sz="2000" dirty="0" smtClean="0"/>
              <a:t> </a:t>
            </a:r>
            <a:r>
              <a:rPr lang="en-US" sz="2000" dirty="0" err="1" smtClean="0"/>
              <a:t>asíncrona</a:t>
            </a:r>
            <a:r>
              <a:rPr lang="en-US" sz="2000" dirty="0" smtClean="0"/>
              <a:t> sin callbacks </a:t>
            </a:r>
            <a:r>
              <a:rPr lang="en-US" sz="2000" dirty="0" err="1" smtClean="0"/>
              <a:t>tanto</a:t>
            </a:r>
            <a:r>
              <a:rPr lang="en-US" sz="2000" dirty="0" smtClean="0"/>
              <a:t> en C# </a:t>
            </a:r>
            <a:r>
              <a:rPr lang="en-US" sz="2000" dirty="0" err="1" smtClean="0"/>
              <a:t>como</a:t>
            </a:r>
            <a:r>
              <a:rPr lang="en-US" sz="2000" dirty="0" smtClean="0"/>
              <a:t> en Visual Basic </a:t>
            </a:r>
            <a:r>
              <a:rPr lang="en-US" sz="2000" dirty="0" err="1" smtClean="0"/>
              <a:t>utilizando</a:t>
            </a:r>
            <a:r>
              <a:rPr lang="en-US" sz="2000" dirty="0" smtClean="0"/>
              <a:t> </a:t>
            </a:r>
            <a:r>
              <a:rPr lang="en-US" sz="2000" b="1" dirty="0" err="1" smtClean="0"/>
              <a:t>Async</a:t>
            </a:r>
            <a:r>
              <a:rPr lang="en-US" sz="2000" b="1" dirty="0" smtClean="0"/>
              <a:t>, Await y Task</a:t>
            </a:r>
            <a:r>
              <a:rPr lang="en-US" sz="2000" dirty="0" smtClean="0"/>
              <a:t>.</a:t>
            </a:r>
            <a:endParaRPr lang="en-US" sz="2000" dirty="0"/>
          </a:p>
        </p:txBody>
      </p:sp>
    </p:spTree>
    <p:extLst>
      <p:ext uri="{BB962C8B-B14F-4D97-AF65-F5344CB8AC3E}">
        <p14:creationId xmlns:p14="http://schemas.microsoft.com/office/powerpoint/2010/main" val="277836222"/>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347614"/>
            <a:ext cx="8229600" cy="2755900"/>
          </a:xfrm>
        </p:spPr>
        <p:txBody>
          <a:bodyPr>
            <a:normAutofit fontScale="92500" lnSpcReduction="20000"/>
          </a:bodyPr>
          <a:lstStyle/>
          <a:p>
            <a:pPr marL="0" indent="0">
              <a:buNone/>
            </a:pPr>
            <a:r>
              <a:rPr lang="es-ES" sz="1800" b="1" dirty="0" smtClean="0"/>
              <a:t>p</a:t>
            </a:r>
            <a:r>
              <a:rPr lang="en-US" sz="1800" b="1" dirty="0" err="1" smtClean="0"/>
              <a:t>ublic</a:t>
            </a:r>
            <a:r>
              <a:rPr lang="en-US" sz="1800" b="1" dirty="0" smtClean="0"/>
              <a:t> </a:t>
            </a:r>
            <a:r>
              <a:rPr lang="en-US" sz="1800" b="1" dirty="0" err="1" smtClean="0"/>
              <a:t>async</a:t>
            </a:r>
            <a:r>
              <a:rPr lang="en-US" sz="1800" dirty="0" smtClean="0"/>
              <a:t> </a:t>
            </a:r>
            <a:r>
              <a:rPr lang="en-US" sz="1800" dirty="0"/>
              <a:t>void </a:t>
            </a:r>
            <a:r>
              <a:rPr lang="en-US" sz="1800" dirty="0" err="1" smtClean="0"/>
              <a:t>Tarea</a:t>
            </a:r>
            <a:r>
              <a:rPr lang="en-US" sz="1800" dirty="0" smtClean="0"/>
              <a:t>(</a:t>
            </a:r>
            <a:r>
              <a:rPr lang="en-US" sz="1800" dirty="0"/>
              <a:t>)</a:t>
            </a:r>
            <a:br>
              <a:rPr lang="en-US" sz="1800" dirty="0"/>
            </a:br>
            <a:r>
              <a:rPr lang="en-US" sz="1800" dirty="0"/>
              <a:t>{</a:t>
            </a:r>
            <a:br>
              <a:rPr lang="en-US" sz="1800" dirty="0"/>
            </a:br>
            <a:r>
              <a:rPr lang="en-US" sz="1800" dirty="0" smtClean="0"/>
              <a:t>     </a:t>
            </a:r>
            <a:r>
              <a:rPr lang="en-US" sz="1800" dirty="0" err="1" smtClean="0"/>
              <a:t>var</a:t>
            </a:r>
            <a:r>
              <a:rPr lang="en-US" sz="1800" dirty="0" smtClean="0"/>
              <a:t> </a:t>
            </a:r>
            <a:r>
              <a:rPr lang="es-ES_tradnl" sz="1800" dirty="0" smtClean="0"/>
              <a:t>tarea = </a:t>
            </a:r>
            <a:r>
              <a:rPr lang="es-ES_tradnl" sz="1800" dirty="0" err="1" smtClean="0"/>
              <a:t>PerderElTiempoAsync</a:t>
            </a:r>
            <a:r>
              <a:rPr lang="es-ES_tradnl" sz="1800" dirty="0" smtClean="0"/>
              <a:t>();</a:t>
            </a:r>
          </a:p>
          <a:p>
            <a:pPr marL="0" indent="0">
              <a:buNone/>
            </a:pPr>
            <a:endParaRPr lang="es-ES_tradnl" sz="1800" dirty="0"/>
          </a:p>
          <a:p>
            <a:pPr marL="0" indent="0">
              <a:buNone/>
            </a:pPr>
            <a:r>
              <a:rPr lang="es-ES_tradnl" sz="1800" dirty="0" smtClean="0"/>
              <a:t>     </a:t>
            </a:r>
            <a:r>
              <a:rPr lang="es-ES_tradnl" sz="1800" dirty="0" err="1" smtClean="0"/>
              <a:t>string</a:t>
            </a:r>
            <a:r>
              <a:rPr lang="es-ES_tradnl" sz="1800" dirty="0" smtClean="0"/>
              <a:t> </a:t>
            </a:r>
            <a:r>
              <a:rPr lang="es-ES_tradnl" sz="1800" dirty="0" err="1" smtClean="0"/>
              <a:t>result</a:t>
            </a:r>
            <a:r>
              <a:rPr lang="es-ES_tradnl" sz="1800" dirty="0" smtClean="0"/>
              <a:t> = </a:t>
            </a:r>
            <a:r>
              <a:rPr lang="es-ES_tradnl" sz="1800" dirty="0" err="1" smtClean="0"/>
              <a:t>await</a:t>
            </a:r>
            <a:r>
              <a:rPr lang="es-ES_tradnl" sz="1800" dirty="0"/>
              <a:t> </a:t>
            </a:r>
            <a:r>
              <a:rPr lang="es-ES_tradnl" sz="1800" dirty="0" smtClean="0"/>
              <a:t>tarea;</a:t>
            </a:r>
            <a:r>
              <a:rPr lang="en-US" sz="1800" dirty="0"/>
              <a:t/>
            </a:r>
            <a:br>
              <a:rPr lang="en-US" sz="1800" dirty="0"/>
            </a:br>
            <a:r>
              <a:rPr lang="en-US" sz="1800" dirty="0"/>
              <a:t>} </a:t>
            </a:r>
            <a:endParaRPr lang="en-US" sz="1800" dirty="0" smtClean="0"/>
          </a:p>
          <a:p>
            <a:pPr marL="0" indent="0">
              <a:buNone/>
            </a:pPr>
            <a:endParaRPr lang="en-US" sz="1800" dirty="0"/>
          </a:p>
          <a:p>
            <a:pPr marL="0" indent="0">
              <a:buNone/>
            </a:pPr>
            <a:r>
              <a:rPr lang="es-ES" sz="1800" dirty="0" smtClean="0"/>
              <a:t>P</a:t>
            </a:r>
            <a:r>
              <a:rPr lang="en-US" sz="1800" dirty="0" err="1" smtClean="0"/>
              <a:t>ublic</a:t>
            </a:r>
            <a:r>
              <a:rPr lang="en-US" sz="1800" dirty="0" smtClean="0"/>
              <a:t> </a:t>
            </a:r>
            <a:r>
              <a:rPr lang="en-US" sz="1800" dirty="0" err="1" smtClean="0"/>
              <a:t>async</a:t>
            </a:r>
            <a:r>
              <a:rPr lang="en-US" sz="1800" dirty="0" smtClean="0"/>
              <a:t> Task&lt;string&gt; </a:t>
            </a:r>
            <a:r>
              <a:rPr lang="en-US" sz="1800" dirty="0" err="1" smtClean="0"/>
              <a:t>PerderElTiempoAync</a:t>
            </a:r>
            <a:r>
              <a:rPr lang="en-US" sz="1800" dirty="0" smtClean="0"/>
              <a:t>()</a:t>
            </a:r>
          </a:p>
          <a:p>
            <a:pPr marL="0" indent="0">
              <a:buNone/>
            </a:pPr>
            <a:r>
              <a:rPr lang="en-US" sz="1800" dirty="0" smtClean="0"/>
              <a:t>{</a:t>
            </a:r>
          </a:p>
          <a:p>
            <a:pPr marL="0" indent="0">
              <a:buNone/>
            </a:pPr>
            <a:r>
              <a:rPr lang="en-US" sz="1800" dirty="0" smtClean="0"/>
              <a:t>     return “</a:t>
            </a:r>
            <a:r>
              <a:rPr lang="en-US" sz="1800" dirty="0" err="1" smtClean="0"/>
              <a:t>SecondNug</a:t>
            </a:r>
            <a:r>
              <a:rPr lang="en-US" sz="1800" dirty="0" smtClean="0"/>
              <a:t>”;</a:t>
            </a:r>
            <a:endParaRPr lang="en-US" sz="1800" dirty="0"/>
          </a:p>
          <a:p>
            <a:pPr marL="0" indent="0">
              <a:buNone/>
            </a:pPr>
            <a:r>
              <a:rPr lang="en-US" sz="1800" dirty="0" smtClean="0"/>
              <a:t>}</a:t>
            </a:r>
            <a:endParaRPr lang="en-US" sz="1800" dirty="0"/>
          </a:p>
        </p:txBody>
      </p:sp>
      <p:sp>
        <p:nvSpPr>
          <p:cNvPr id="3" name="Title 2"/>
          <p:cNvSpPr>
            <a:spLocks noGrp="1"/>
          </p:cNvSpPr>
          <p:nvPr>
            <p:ph type="title"/>
          </p:nvPr>
        </p:nvSpPr>
        <p:spPr>
          <a:xfrm>
            <a:off x="457200" y="401955"/>
            <a:ext cx="8229600" cy="360548"/>
          </a:xfrm>
        </p:spPr>
        <p:txBody>
          <a:bodyPr>
            <a:normAutofit fontScale="90000"/>
          </a:bodyPr>
          <a:lstStyle/>
          <a:p>
            <a:pPr algn="l"/>
            <a:r>
              <a:rPr lang="es-ES_tradnl" dirty="0"/>
              <a:t>Lanza y </a:t>
            </a:r>
            <a:r>
              <a:rPr lang="es-ES_tradnl" dirty="0" smtClean="0"/>
              <a:t>Espera!</a:t>
            </a:r>
            <a:endParaRPr lang="es-ES_tradnl" dirty="0"/>
          </a:p>
        </p:txBody>
      </p:sp>
    </p:spTree>
    <p:extLst>
      <p:ext uri="{BB962C8B-B14F-4D97-AF65-F5344CB8AC3E}">
        <p14:creationId xmlns:p14="http://schemas.microsoft.com/office/powerpoint/2010/main" val="102575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172642"/>
            <a:ext cx="8382000" cy="457049"/>
          </a:xfrm>
        </p:spPr>
        <p:txBody>
          <a:bodyPr>
            <a:normAutofit fontScale="90000"/>
          </a:bodyPr>
          <a:lstStyle/>
          <a:p>
            <a:pPr algn="l"/>
            <a:r>
              <a:rPr lang="en-US" dirty="0" err="1" smtClean="0"/>
              <a:t>Síncrono</a:t>
            </a:r>
            <a:r>
              <a:rPr lang="en-US" dirty="0" smtClean="0"/>
              <a:t> VS </a:t>
            </a:r>
            <a:r>
              <a:rPr lang="en-US" dirty="0" err="1"/>
              <a:t>A</a:t>
            </a:r>
            <a:r>
              <a:rPr lang="en-US" dirty="0" err="1" smtClean="0"/>
              <a:t>síncrono</a:t>
            </a:r>
            <a:endParaRPr lang="en-US" dirty="0"/>
          </a:p>
        </p:txBody>
      </p:sp>
      <p:sp>
        <p:nvSpPr>
          <p:cNvPr id="6" name="Text Placeholder 5"/>
          <p:cNvSpPr>
            <a:spLocks noGrp="1"/>
          </p:cNvSpPr>
          <p:nvPr>
            <p:ph type="body" sz="quarter" idx="10"/>
          </p:nvPr>
        </p:nvSpPr>
        <p:spPr>
          <a:xfrm>
            <a:off x="518845" y="992861"/>
            <a:ext cx="8040688" cy="461665"/>
          </a:xfrm>
        </p:spPr>
        <p:txBody>
          <a:bodyPr>
            <a:normAutofit fontScale="92500" lnSpcReduction="20000"/>
          </a:bodyPr>
          <a:lstStyle/>
          <a:p>
            <a:pPr marL="0" indent="0">
              <a:buNone/>
            </a:pPr>
            <a:r>
              <a:rPr lang="en-US" sz="1500" dirty="0" err="1">
                <a:solidFill>
                  <a:srgbClr val="2A2A2A"/>
                </a:solidFill>
                <a:latin typeface="Consolas"/>
                <a:ea typeface="Calibri"/>
                <a:cs typeface="Times New Roman"/>
              </a:rPr>
              <a:t>var</a:t>
            </a:r>
            <a:r>
              <a:rPr lang="en-US" sz="1500" dirty="0">
                <a:solidFill>
                  <a:srgbClr val="2A2A2A"/>
                </a:solidFill>
              </a:rPr>
              <a:t> data = </a:t>
            </a:r>
            <a:r>
              <a:rPr lang="en-US" sz="1500" dirty="0" err="1">
                <a:solidFill>
                  <a:srgbClr val="2A2A2A"/>
                </a:solidFill>
              </a:rPr>
              <a:t>DownloadData</a:t>
            </a:r>
            <a:r>
              <a:rPr lang="en-US" sz="1500" dirty="0">
                <a:solidFill>
                  <a:srgbClr val="2A2A2A"/>
                </a:solidFill>
              </a:rPr>
              <a:t>(...);</a:t>
            </a:r>
          </a:p>
          <a:p>
            <a:pPr marL="0" indent="0">
              <a:buNone/>
            </a:pPr>
            <a:r>
              <a:rPr lang="en-US" sz="1500" dirty="0" err="1">
                <a:solidFill>
                  <a:srgbClr val="2A2A2A"/>
                </a:solidFill>
              </a:rPr>
              <a:t>ProcessData</a:t>
            </a:r>
            <a:r>
              <a:rPr lang="en-US" sz="1500" dirty="0">
                <a:solidFill>
                  <a:srgbClr val="2A2A2A"/>
                </a:solidFill>
              </a:rPr>
              <a:t>(data);</a:t>
            </a:r>
          </a:p>
        </p:txBody>
      </p:sp>
      <p:sp>
        <p:nvSpPr>
          <p:cNvPr id="7" name="Text Placeholder 5"/>
          <p:cNvSpPr txBox="1">
            <a:spLocks/>
          </p:cNvSpPr>
          <p:nvPr/>
        </p:nvSpPr>
        <p:spPr>
          <a:xfrm>
            <a:off x="518845" y="2980809"/>
            <a:ext cx="8040688" cy="461665"/>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dirty="0" err="1">
                <a:solidFill>
                  <a:srgbClr val="2A2A2A"/>
                </a:solidFill>
                <a:latin typeface="Consolas"/>
                <a:ea typeface="Calibri"/>
                <a:cs typeface="Times New Roman"/>
              </a:rPr>
              <a:t>var</a:t>
            </a:r>
            <a:r>
              <a:rPr lang="en-US" sz="1500" dirty="0">
                <a:solidFill>
                  <a:srgbClr val="2A2A2A"/>
                </a:solidFill>
              </a:rPr>
              <a:t> </a:t>
            </a:r>
            <a:r>
              <a:rPr lang="en-US" sz="1500" dirty="0">
                <a:solidFill>
                  <a:srgbClr val="2A2A2A"/>
                </a:solidFill>
                <a:latin typeface="Consolas"/>
                <a:ea typeface="Calibri"/>
                <a:cs typeface="Times New Roman"/>
              </a:rPr>
              <a:t>future = </a:t>
            </a:r>
            <a:r>
              <a:rPr lang="en-US" sz="1500" dirty="0" err="1">
                <a:solidFill>
                  <a:srgbClr val="2A2A2A"/>
                </a:solidFill>
                <a:latin typeface="Consolas"/>
                <a:ea typeface="Calibri"/>
                <a:cs typeface="Times New Roman"/>
              </a:rPr>
              <a:t>DownloadDataAsync</a:t>
            </a:r>
            <a:r>
              <a:rPr lang="en-US" sz="1500" dirty="0">
                <a:solidFill>
                  <a:srgbClr val="2A2A2A"/>
                </a:solidFill>
                <a:latin typeface="Consolas"/>
                <a:ea typeface="Calibri"/>
                <a:cs typeface="Times New Roman"/>
              </a:rPr>
              <a:t>(...); </a:t>
            </a:r>
          </a:p>
          <a:p>
            <a:r>
              <a:rPr lang="en-US" sz="1500" dirty="0" err="1">
                <a:solidFill>
                  <a:srgbClr val="2A2A2A"/>
                </a:solidFill>
                <a:latin typeface="Consolas"/>
                <a:ea typeface="Calibri"/>
                <a:cs typeface="Times New Roman"/>
              </a:rPr>
              <a:t>future.ContinueWith</a:t>
            </a:r>
            <a:r>
              <a:rPr lang="en-US" sz="1500" dirty="0">
                <a:solidFill>
                  <a:srgbClr val="2A2A2A"/>
                </a:solidFill>
                <a:latin typeface="Consolas"/>
                <a:ea typeface="Calibri"/>
                <a:cs typeface="Times New Roman"/>
              </a:rPr>
              <a:t>(data =&gt; </a:t>
            </a:r>
            <a:r>
              <a:rPr lang="en-US" sz="1500" dirty="0" err="1">
                <a:solidFill>
                  <a:srgbClr val="2A2A2A"/>
                </a:solidFill>
                <a:latin typeface="Consolas"/>
                <a:ea typeface="Calibri"/>
                <a:cs typeface="Times New Roman"/>
              </a:rPr>
              <a:t>ProcessData</a:t>
            </a:r>
            <a:r>
              <a:rPr lang="en-US" sz="1500" dirty="0">
                <a:solidFill>
                  <a:srgbClr val="2A2A2A"/>
                </a:solidFill>
                <a:latin typeface="Consolas"/>
                <a:ea typeface="Calibri"/>
                <a:cs typeface="Times New Roman"/>
              </a:rPr>
              <a:t>(data));</a:t>
            </a:r>
          </a:p>
        </p:txBody>
      </p:sp>
      <p:sp>
        <p:nvSpPr>
          <p:cNvPr id="8" name="Rectangle 7"/>
          <p:cNvSpPr/>
          <p:nvPr/>
        </p:nvSpPr>
        <p:spPr bwMode="auto">
          <a:xfrm>
            <a:off x="1084942" y="3771900"/>
            <a:ext cx="7488600" cy="17145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1003">
            <a:schemeClr val="dk1"/>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9" name="Rectangle 8"/>
          <p:cNvSpPr/>
          <p:nvPr/>
        </p:nvSpPr>
        <p:spPr bwMode="auto">
          <a:xfrm>
            <a:off x="1084942" y="1714500"/>
            <a:ext cx="7488600" cy="17145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1003">
            <a:schemeClr val="dk1"/>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13" name="Group 12"/>
          <p:cNvGrpSpPr/>
          <p:nvPr/>
        </p:nvGrpSpPr>
        <p:grpSpPr>
          <a:xfrm>
            <a:off x="1142107" y="3771900"/>
            <a:ext cx="4304232" cy="685800"/>
            <a:chOff x="1522412" y="5029200"/>
            <a:chExt cx="5737482" cy="914400"/>
          </a:xfrm>
        </p:grpSpPr>
        <p:sp>
          <p:nvSpPr>
            <p:cNvPr id="14" name="Rectangle 13"/>
            <p:cNvSpPr/>
            <p:nvPr/>
          </p:nvSpPr>
          <p:spPr bwMode="auto">
            <a:xfrm>
              <a:off x="1598612" y="5029200"/>
              <a:ext cx="381000" cy="228600"/>
            </a:xfrm>
            <a:prstGeom prst="rect">
              <a:avLst/>
            </a:prstGeom>
            <a:solidFill>
              <a:schemeClr val="accent1"/>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5" name="Rectangular Callout 14"/>
            <p:cNvSpPr/>
            <p:nvPr/>
          </p:nvSpPr>
          <p:spPr bwMode="auto">
            <a:xfrm>
              <a:off x="1522412" y="5562600"/>
              <a:ext cx="2286000" cy="381000"/>
            </a:xfrm>
            <a:prstGeom prst="wedgeRectCallout">
              <a:avLst>
                <a:gd name="adj1" fmla="val -43351"/>
                <a:gd name="adj2" fmla="val -120551"/>
              </a:avLst>
            </a:prstGeom>
            <a:solidFill>
              <a:schemeClr val="accent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r>
                <a:rPr lang="en-US" sz="1200" dirty="0" err="1">
                  <a:gradFill>
                    <a:gsLst>
                      <a:gs pos="0">
                        <a:srgbClr val="FFFFFF"/>
                      </a:gs>
                      <a:gs pos="100000">
                        <a:srgbClr val="FFFFFF"/>
                      </a:gs>
                    </a:gsLst>
                    <a:lin ang="5400000" scaled="0"/>
                  </a:gradFill>
                  <a:latin typeface="Consolas" pitchFamily="49" charset="0"/>
                  <a:cs typeface="Consolas" pitchFamily="49" charset="0"/>
                </a:rPr>
                <a:t>DownloadDataAsync</a:t>
              </a:r>
              <a:endParaRPr lang="en-US" sz="1200" dirty="0">
                <a:gradFill>
                  <a:gsLst>
                    <a:gs pos="0">
                      <a:srgbClr val="FFFFFF"/>
                    </a:gs>
                    <a:gs pos="100000">
                      <a:srgbClr val="FFFFFF"/>
                    </a:gs>
                  </a:gsLst>
                  <a:lin ang="5400000" scaled="0"/>
                </a:gradFill>
                <a:latin typeface="Consolas" pitchFamily="49" charset="0"/>
                <a:cs typeface="Consolas" pitchFamily="49" charset="0"/>
              </a:endParaRPr>
            </a:p>
          </p:txBody>
        </p:sp>
        <p:sp>
          <p:nvSpPr>
            <p:cNvPr id="16" name="Rectangular Callout 15"/>
            <p:cNvSpPr/>
            <p:nvPr/>
          </p:nvSpPr>
          <p:spPr bwMode="auto">
            <a:xfrm>
              <a:off x="5637212" y="5562600"/>
              <a:ext cx="1622682" cy="381000"/>
            </a:xfrm>
            <a:prstGeom prst="wedgeRectCallout">
              <a:avLst>
                <a:gd name="adj1" fmla="val -41172"/>
                <a:gd name="adj2" fmla="val -116483"/>
              </a:avLst>
            </a:prstGeom>
            <a:solidFill>
              <a:schemeClr val="accent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r>
                <a:rPr lang="en-US" sz="1200" dirty="0" err="1">
                  <a:gradFill>
                    <a:gsLst>
                      <a:gs pos="0">
                        <a:srgbClr val="FFFFFF"/>
                      </a:gs>
                      <a:gs pos="100000">
                        <a:srgbClr val="FFFFFF"/>
                      </a:gs>
                    </a:gsLst>
                    <a:lin ang="5400000" scaled="0"/>
                  </a:gradFill>
                  <a:latin typeface="Consolas" pitchFamily="49" charset="0"/>
                  <a:cs typeface="Consolas" pitchFamily="49" charset="0"/>
                </a:rPr>
                <a:t>ProcessData</a:t>
              </a:r>
              <a:endParaRPr lang="en-US" sz="1200" dirty="0">
                <a:gradFill>
                  <a:gsLst>
                    <a:gs pos="0">
                      <a:srgbClr val="FFFFFF"/>
                    </a:gs>
                    <a:gs pos="100000">
                      <a:srgbClr val="FFFFFF"/>
                    </a:gs>
                  </a:gsLst>
                  <a:lin ang="5400000" scaled="0"/>
                </a:gradFill>
                <a:latin typeface="Consolas" pitchFamily="49" charset="0"/>
                <a:cs typeface="Consolas" pitchFamily="49" charset="0"/>
              </a:endParaRPr>
            </a:p>
          </p:txBody>
        </p:sp>
        <p:sp>
          <p:nvSpPr>
            <p:cNvPr id="17" name="Rectangle 16"/>
            <p:cNvSpPr/>
            <p:nvPr/>
          </p:nvSpPr>
          <p:spPr bwMode="auto">
            <a:xfrm>
              <a:off x="5713412" y="5029200"/>
              <a:ext cx="609600" cy="228600"/>
            </a:xfrm>
            <a:prstGeom prst="rect">
              <a:avLst/>
            </a:prstGeom>
            <a:solidFill>
              <a:schemeClr val="accent1"/>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grpSp>
      <p:grpSp>
        <p:nvGrpSpPr>
          <p:cNvPr id="18" name="Group 17"/>
          <p:cNvGrpSpPr/>
          <p:nvPr/>
        </p:nvGrpSpPr>
        <p:grpSpPr>
          <a:xfrm>
            <a:off x="1142107" y="1657350"/>
            <a:ext cx="4304232" cy="742950"/>
            <a:chOff x="1522412" y="2209800"/>
            <a:chExt cx="5737482" cy="990600"/>
          </a:xfrm>
        </p:grpSpPr>
        <p:sp>
          <p:nvSpPr>
            <p:cNvPr id="19" name="Rectangle 18"/>
            <p:cNvSpPr/>
            <p:nvPr/>
          </p:nvSpPr>
          <p:spPr bwMode="auto">
            <a:xfrm>
              <a:off x="1979612" y="2286000"/>
              <a:ext cx="3733800" cy="2286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0" name="Octagon 19"/>
            <p:cNvSpPr/>
            <p:nvPr/>
          </p:nvSpPr>
          <p:spPr bwMode="auto">
            <a:xfrm>
              <a:off x="3427412" y="2209800"/>
              <a:ext cx="381000" cy="381000"/>
            </a:xfrm>
            <a:prstGeom prst="octagon">
              <a:avLst/>
            </a:prstGeom>
            <a:solidFill>
              <a:srgbClr val="FF0000"/>
            </a:solidFill>
            <a:ln w="12700">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0" tIns="0" rIns="0" bIns="0" numCol="1" rtlCol="0" anchor="ctr" anchorCtr="0" compatLnSpc="1">
              <a:prstTxWarp prst="textNoShape">
                <a:avLst/>
              </a:prstTxWarp>
            </a:bodyPr>
            <a:lstStyle/>
            <a:p>
              <a:pPr algn="ctr" defTabSz="685666" fontAlgn="base">
                <a:spcBef>
                  <a:spcPct val="0"/>
                </a:spcBef>
                <a:spcAft>
                  <a:spcPct val="0"/>
                </a:spcAft>
              </a:pPr>
              <a:r>
                <a:rPr lang="en-US" sz="700" b="1" dirty="0">
                  <a:gradFill>
                    <a:gsLst>
                      <a:gs pos="0">
                        <a:srgbClr val="FFFFFF"/>
                      </a:gs>
                      <a:gs pos="100000">
                        <a:srgbClr val="FFFFFF"/>
                      </a:gs>
                    </a:gsLst>
                    <a:lin ang="5400000" scaled="0"/>
                  </a:gradFill>
                </a:rPr>
                <a:t>STOP</a:t>
              </a:r>
            </a:p>
          </p:txBody>
        </p:sp>
        <p:sp>
          <p:nvSpPr>
            <p:cNvPr id="21" name="Rectangular Callout 20"/>
            <p:cNvSpPr/>
            <p:nvPr/>
          </p:nvSpPr>
          <p:spPr bwMode="auto">
            <a:xfrm>
              <a:off x="5637212" y="2819400"/>
              <a:ext cx="1622682" cy="381000"/>
            </a:xfrm>
            <a:prstGeom prst="wedgeRectCallout">
              <a:avLst>
                <a:gd name="adj1" fmla="val -40637"/>
                <a:gd name="adj2" fmla="val -112415"/>
              </a:avLst>
            </a:prstGeom>
            <a:solidFill>
              <a:schemeClr val="accent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r>
                <a:rPr lang="en-US" sz="1200" dirty="0" err="1">
                  <a:gradFill>
                    <a:gsLst>
                      <a:gs pos="0">
                        <a:srgbClr val="FFFFFF"/>
                      </a:gs>
                      <a:gs pos="100000">
                        <a:srgbClr val="FFFFFF"/>
                      </a:gs>
                    </a:gsLst>
                    <a:lin ang="5400000" scaled="0"/>
                  </a:gradFill>
                  <a:latin typeface="Consolas" pitchFamily="49" charset="0"/>
                  <a:cs typeface="Consolas" pitchFamily="49" charset="0"/>
                </a:rPr>
                <a:t>ProcessData</a:t>
              </a:r>
              <a:endParaRPr lang="en-US" sz="1200" dirty="0">
                <a:gradFill>
                  <a:gsLst>
                    <a:gs pos="0">
                      <a:srgbClr val="FFFFFF"/>
                    </a:gs>
                    <a:gs pos="100000">
                      <a:srgbClr val="FFFFFF"/>
                    </a:gs>
                  </a:gsLst>
                  <a:lin ang="5400000" scaled="0"/>
                </a:gradFill>
                <a:latin typeface="Consolas" pitchFamily="49" charset="0"/>
                <a:cs typeface="Consolas" pitchFamily="49" charset="0"/>
              </a:endParaRPr>
            </a:p>
          </p:txBody>
        </p:sp>
        <p:sp>
          <p:nvSpPr>
            <p:cNvPr id="22" name="Rectangular Callout 21"/>
            <p:cNvSpPr/>
            <p:nvPr/>
          </p:nvSpPr>
          <p:spPr bwMode="auto">
            <a:xfrm>
              <a:off x="1522412" y="2819400"/>
              <a:ext cx="1790700" cy="381000"/>
            </a:xfrm>
            <a:prstGeom prst="wedgeRectCallout">
              <a:avLst>
                <a:gd name="adj1" fmla="val -40203"/>
                <a:gd name="adj2" fmla="val -118517"/>
              </a:avLst>
            </a:prstGeom>
            <a:solidFill>
              <a:schemeClr val="accent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r>
                <a:rPr lang="en-US" sz="1200" dirty="0" err="1">
                  <a:gradFill>
                    <a:gsLst>
                      <a:gs pos="0">
                        <a:srgbClr val="FFFFFF"/>
                      </a:gs>
                      <a:gs pos="100000">
                        <a:srgbClr val="FFFFFF"/>
                      </a:gs>
                    </a:gsLst>
                    <a:lin ang="5400000" scaled="0"/>
                  </a:gradFill>
                  <a:latin typeface="Consolas" pitchFamily="49" charset="0"/>
                  <a:cs typeface="Consolas" pitchFamily="49" charset="0"/>
                </a:rPr>
                <a:t>DownloadData</a:t>
              </a:r>
              <a:endParaRPr lang="en-US" sz="1200" dirty="0">
                <a:gradFill>
                  <a:gsLst>
                    <a:gs pos="0">
                      <a:srgbClr val="FFFFFF"/>
                    </a:gs>
                    <a:gs pos="100000">
                      <a:srgbClr val="FFFFFF"/>
                    </a:gs>
                  </a:gsLst>
                  <a:lin ang="5400000" scaled="0"/>
                </a:gradFill>
                <a:latin typeface="Consolas" pitchFamily="49" charset="0"/>
                <a:cs typeface="Consolas" pitchFamily="49" charset="0"/>
              </a:endParaRPr>
            </a:p>
          </p:txBody>
        </p:sp>
        <p:sp>
          <p:nvSpPr>
            <p:cNvPr id="23" name="Rectangle 22"/>
            <p:cNvSpPr/>
            <p:nvPr/>
          </p:nvSpPr>
          <p:spPr bwMode="auto">
            <a:xfrm>
              <a:off x="5713412" y="2286000"/>
              <a:ext cx="609600" cy="228600"/>
            </a:xfrm>
            <a:prstGeom prst="rect">
              <a:avLst/>
            </a:prstGeom>
            <a:solidFill>
              <a:schemeClr val="accent1"/>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4" name="Rectangle 23"/>
            <p:cNvSpPr/>
            <p:nvPr/>
          </p:nvSpPr>
          <p:spPr bwMode="auto">
            <a:xfrm>
              <a:off x="1598612" y="2286000"/>
              <a:ext cx="381000" cy="228600"/>
            </a:xfrm>
            <a:prstGeom prst="rect">
              <a:avLst/>
            </a:prstGeom>
            <a:solidFill>
              <a:schemeClr val="accent1"/>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grpSp>
      <p:sp>
        <p:nvSpPr>
          <p:cNvPr id="25" name="Rectangle 24"/>
          <p:cNvSpPr/>
          <p:nvPr/>
        </p:nvSpPr>
        <p:spPr bwMode="auto">
          <a:xfrm>
            <a:off x="1599425" y="3771900"/>
            <a:ext cx="171495" cy="171450"/>
          </a:xfrm>
          <a:prstGeom prst="rect">
            <a:avLst/>
          </a:prstGeom>
          <a:solidFill>
            <a:srgbClr val="A510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6" name="Rectangle 25"/>
          <p:cNvSpPr/>
          <p:nvPr/>
        </p:nvSpPr>
        <p:spPr bwMode="auto">
          <a:xfrm>
            <a:off x="1828085" y="3771900"/>
            <a:ext cx="342989" cy="171450"/>
          </a:xfrm>
          <a:prstGeom prst="rect">
            <a:avLst/>
          </a:prstGeom>
          <a:solidFill>
            <a:srgbClr val="A510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7" name="Rectangle 26"/>
          <p:cNvSpPr/>
          <p:nvPr/>
        </p:nvSpPr>
        <p:spPr bwMode="auto">
          <a:xfrm>
            <a:off x="2399734" y="3771900"/>
            <a:ext cx="171495" cy="171450"/>
          </a:xfrm>
          <a:prstGeom prst="rect">
            <a:avLst/>
          </a:prstGeom>
          <a:solidFill>
            <a:srgbClr val="A510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8" name="Rectangle 27"/>
          <p:cNvSpPr/>
          <p:nvPr/>
        </p:nvSpPr>
        <p:spPr bwMode="auto">
          <a:xfrm>
            <a:off x="2628393" y="3771900"/>
            <a:ext cx="171495" cy="171450"/>
          </a:xfrm>
          <a:prstGeom prst="rect">
            <a:avLst/>
          </a:prstGeom>
          <a:solidFill>
            <a:srgbClr val="A510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9" name="Rectangle 28"/>
          <p:cNvSpPr/>
          <p:nvPr/>
        </p:nvSpPr>
        <p:spPr bwMode="auto">
          <a:xfrm>
            <a:off x="2971383" y="3771900"/>
            <a:ext cx="457319" cy="171450"/>
          </a:xfrm>
          <a:prstGeom prst="rect">
            <a:avLst/>
          </a:prstGeom>
          <a:solidFill>
            <a:srgbClr val="A510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30" name="Rectangle 29"/>
          <p:cNvSpPr/>
          <p:nvPr/>
        </p:nvSpPr>
        <p:spPr bwMode="auto">
          <a:xfrm>
            <a:off x="3886021" y="3771900"/>
            <a:ext cx="285824" cy="171450"/>
          </a:xfrm>
          <a:prstGeom prst="rect">
            <a:avLst/>
          </a:prstGeom>
          <a:solidFill>
            <a:srgbClr val="A510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31" name="Rectangle 30"/>
          <p:cNvSpPr/>
          <p:nvPr/>
        </p:nvSpPr>
        <p:spPr bwMode="auto">
          <a:xfrm>
            <a:off x="6263797" y="1714500"/>
            <a:ext cx="285824" cy="171450"/>
          </a:xfrm>
          <a:prstGeom prst="rect">
            <a:avLst/>
          </a:prstGeom>
          <a:solidFill>
            <a:srgbClr val="A510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32" name="Rectangle 31"/>
          <p:cNvSpPr/>
          <p:nvPr/>
        </p:nvSpPr>
        <p:spPr bwMode="auto">
          <a:xfrm>
            <a:off x="5772179" y="1714500"/>
            <a:ext cx="457319" cy="171450"/>
          </a:xfrm>
          <a:prstGeom prst="rect">
            <a:avLst/>
          </a:prstGeom>
          <a:solidFill>
            <a:srgbClr val="A510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33" name="Rectangle 32"/>
          <p:cNvSpPr/>
          <p:nvPr/>
        </p:nvSpPr>
        <p:spPr bwMode="auto">
          <a:xfrm>
            <a:off x="5566385" y="1714500"/>
            <a:ext cx="171495" cy="171450"/>
          </a:xfrm>
          <a:prstGeom prst="rect">
            <a:avLst/>
          </a:prstGeom>
          <a:solidFill>
            <a:srgbClr val="A510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34" name="Rectangle 33"/>
          <p:cNvSpPr/>
          <p:nvPr/>
        </p:nvSpPr>
        <p:spPr bwMode="auto">
          <a:xfrm>
            <a:off x="5360591" y="1714500"/>
            <a:ext cx="171495" cy="171450"/>
          </a:xfrm>
          <a:prstGeom prst="rect">
            <a:avLst/>
          </a:prstGeom>
          <a:solidFill>
            <a:srgbClr val="A510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35" name="Rectangle 34"/>
          <p:cNvSpPr/>
          <p:nvPr/>
        </p:nvSpPr>
        <p:spPr bwMode="auto">
          <a:xfrm>
            <a:off x="4983303" y="1714500"/>
            <a:ext cx="342989" cy="171450"/>
          </a:xfrm>
          <a:prstGeom prst="rect">
            <a:avLst/>
          </a:prstGeom>
          <a:solidFill>
            <a:srgbClr val="A510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36" name="Rectangle 35"/>
          <p:cNvSpPr/>
          <p:nvPr/>
        </p:nvSpPr>
        <p:spPr bwMode="auto">
          <a:xfrm>
            <a:off x="4777509" y="1714500"/>
            <a:ext cx="171495" cy="171450"/>
          </a:xfrm>
          <a:prstGeom prst="rect">
            <a:avLst/>
          </a:prstGeom>
          <a:solidFill>
            <a:srgbClr val="A510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61635728"/>
      </p:ext>
    </p:extLst>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1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1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172642"/>
            <a:ext cx="8382000" cy="457049"/>
          </a:xfrm>
        </p:spPr>
        <p:txBody>
          <a:bodyPr>
            <a:normAutofit fontScale="90000"/>
          </a:bodyPr>
          <a:lstStyle/>
          <a:p>
            <a:pPr algn="l"/>
            <a:r>
              <a:rPr lang="en-US" dirty="0" err="1"/>
              <a:t>Síncrono</a:t>
            </a:r>
            <a:r>
              <a:rPr lang="en-US" dirty="0"/>
              <a:t> VS </a:t>
            </a:r>
            <a:r>
              <a:rPr lang="en-US" dirty="0" err="1" smtClean="0"/>
              <a:t>Asíncrono</a:t>
            </a:r>
            <a:endParaRPr lang="en-US" dirty="0"/>
          </a:p>
        </p:txBody>
      </p:sp>
      <p:sp>
        <p:nvSpPr>
          <p:cNvPr id="6" name="Text Placeholder 5"/>
          <p:cNvSpPr>
            <a:spLocks noGrp="1"/>
          </p:cNvSpPr>
          <p:nvPr>
            <p:ph type="body" sz="quarter" idx="10"/>
          </p:nvPr>
        </p:nvSpPr>
        <p:spPr>
          <a:xfrm>
            <a:off x="518845" y="992861"/>
            <a:ext cx="8040688" cy="461665"/>
          </a:xfrm>
        </p:spPr>
        <p:txBody>
          <a:bodyPr>
            <a:normAutofit fontScale="92500" lnSpcReduction="20000"/>
          </a:bodyPr>
          <a:lstStyle/>
          <a:p>
            <a:pPr marL="0" indent="0">
              <a:buNone/>
            </a:pPr>
            <a:r>
              <a:rPr lang="en-US" sz="1500" dirty="0" err="1">
                <a:solidFill>
                  <a:srgbClr val="2A2A2A"/>
                </a:solidFill>
                <a:latin typeface="Consolas"/>
                <a:ea typeface="Calibri"/>
                <a:cs typeface="Times New Roman"/>
              </a:rPr>
              <a:t>var</a:t>
            </a:r>
            <a:r>
              <a:rPr lang="en-US" sz="1500" dirty="0">
                <a:solidFill>
                  <a:srgbClr val="2A2A2A"/>
                </a:solidFill>
              </a:rPr>
              <a:t> data = </a:t>
            </a:r>
            <a:r>
              <a:rPr lang="en-US" sz="1500" dirty="0" err="1">
                <a:solidFill>
                  <a:srgbClr val="2A2A2A"/>
                </a:solidFill>
              </a:rPr>
              <a:t>DownloadData</a:t>
            </a:r>
            <a:r>
              <a:rPr lang="en-US" sz="1500" dirty="0">
                <a:solidFill>
                  <a:srgbClr val="2A2A2A"/>
                </a:solidFill>
              </a:rPr>
              <a:t>(...);</a:t>
            </a:r>
          </a:p>
          <a:p>
            <a:pPr marL="0" indent="0">
              <a:buNone/>
            </a:pPr>
            <a:r>
              <a:rPr lang="en-US" sz="1500" dirty="0" err="1">
                <a:solidFill>
                  <a:srgbClr val="2A2A2A"/>
                </a:solidFill>
              </a:rPr>
              <a:t>ProcessData</a:t>
            </a:r>
            <a:r>
              <a:rPr lang="en-US" sz="1500" dirty="0">
                <a:solidFill>
                  <a:srgbClr val="2A2A2A"/>
                </a:solidFill>
              </a:rPr>
              <a:t>(data);</a:t>
            </a:r>
          </a:p>
        </p:txBody>
      </p:sp>
      <p:sp>
        <p:nvSpPr>
          <p:cNvPr id="8" name="Rectangle 7"/>
          <p:cNvSpPr/>
          <p:nvPr/>
        </p:nvSpPr>
        <p:spPr bwMode="auto">
          <a:xfrm>
            <a:off x="1084942" y="3771900"/>
            <a:ext cx="7488600" cy="17145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1003">
            <a:schemeClr val="dk1"/>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9" name="Rectangle 8"/>
          <p:cNvSpPr/>
          <p:nvPr/>
        </p:nvSpPr>
        <p:spPr bwMode="auto">
          <a:xfrm>
            <a:off x="1084942" y="1714500"/>
            <a:ext cx="7488600" cy="17145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1003">
            <a:schemeClr val="dk1"/>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13" name="Group 12"/>
          <p:cNvGrpSpPr/>
          <p:nvPr/>
        </p:nvGrpSpPr>
        <p:grpSpPr>
          <a:xfrm>
            <a:off x="1142107" y="3771900"/>
            <a:ext cx="4304232" cy="685800"/>
            <a:chOff x="1522412" y="5029200"/>
            <a:chExt cx="5737482" cy="914400"/>
          </a:xfrm>
        </p:grpSpPr>
        <p:sp>
          <p:nvSpPr>
            <p:cNvPr id="14" name="Rectangle 13"/>
            <p:cNvSpPr/>
            <p:nvPr/>
          </p:nvSpPr>
          <p:spPr bwMode="auto">
            <a:xfrm>
              <a:off x="1598612" y="5029200"/>
              <a:ext cx="381000" cy="228600"/>
            </a:xfrm>
            <a:prstGeom prst="rect">
              <a:avLst/>
            </a:prstGeom>
            <a:solidFill>
              <a:schemeClr val="accent1"/>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5" name="Rectangular Callout 14"/>
            <p:cNvSpPr/>
            <p:nvPr/>
          </p:nvSpPr>
          <p:spPr bwMode="auto">
            <a:xfrm>
              <a:off x="1522412" y="5562600"/>
              <a:ext cx="2286000" cy="381000"/>
            </a:xfrm>
            <a:prstGeom prst="wedgeRectCallout">
              <a:avLst>
                <a:gd name="adj1" fmla="val -43351"/>
                <a:gd name="adj2" fmla="val -120551"/>
              </a:avLst>
            </a:prstGeom>
            <a:solidFill>
              <a:schemeClr val="accent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r>
                <a:rPr lang="en-US" sz="1200" dirty="0" err="1">
                  <a:gradFill>
                    <a:gsLst>
                      <a:gs pos="0">
                        <a:srgbClr val="FFFFFF"/>
                      </a:gs>
                      <a:gs pos="100000">
                        <a:srgbClr val="FFFFFF"/>
                      </a:gs>
                    </a:gsLst>
                    <a:lin ang="5400000" scaled="0"/>
                  </a:gradFill>
                  <a:latin typeface="Consolas" pitchFamily="49" charset="0"/>
                  <a:cs typeface="Consolas" pitchFamily="49" charset="0"/>
                </a:rPr>
                <a:t>DownloadDataAsync</a:t>
              </a:r>
              <a:endParaRPr lang="en-US" sz="1200" dirty="0">
                <a:gradFill>
                  <a:gsLst>
                    <a:gs pos="0">
                      <a:srgbClr val="FFFFFF"/>
                    </a:gs>
                    <a:gs pos="100000">
                      <a:srgbClr val="FFFFFF"/>
                    </a:gs>
                  </a:gsLst>
                  <a:lin ang="5400000" scaled="0"/>
                </a:gradFill>
                <a:latin typeface="Consolas" pitchFamily="49" charset="0"/>
                <a:cs typeface="Consolas" pitchFamily="49" charset="0"/>
              </a:endParaRPr>
            </a:p>
          </p:txBody>
        </p:sp>
        <p:sp>
          <p:nvSpPr>
            <p:cNvPr id="16" name="Rectangular Callout 15"/>
            <p:cNvSpPr/>
            <p:nvPr/>
          </p:nvSpPr>
          <p:spPr bwMode="auto">
            <a:xfrm>
              <a:off x="5637212" y="5562600"/>
              <a:ext cx="1622682" cy="381000"/>
            </a:xfrm>
            <a:prstGeom prst="wedgeRectCallout">
              <a:avLst>
                <a:gd name="adj1" fmla="val -41172"/>
                <a:gd name="adj2" fmla="val -116483"/>
              </a:avLst>
            </a:prstGeom>
            <a:solidFill>
              <a:schemeClr val="accent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r>
                <a:rPr lang="en-US" sz="1200" dirty="0" err="1">
                  <a:gradFill>
                    <a:gsLst>
                      <a:gs pos="0">
                        <a:srgbClr val="FFFFFF"/>
                      </a:gs>
                      <a:gs pos="100000">
                        <a:srgbClr val="FFFFFF"/>
                      </a:gs>
                    </a:gsLst>
                    <a:lin ang="5400000" scaled="0"/>
                  </a:gradFill>
                  <a:latin typeface="Consolas" pitchFamily="49" charset="0"/>
                  <a:cs typeface="Consolas" pitchFamily="49" charset="0"/>
                </a:rPr>
                <a:t>ProcessData</a:t>
              </a:r>
              <a:endParaRPr lang="en-US" sz="1200" dirty="0">
                <a:gradFill>
                  <a:gsLst>
                    <a:gs pos="0">
                      <a:srgbClr val="FFFFFF"/>
                    </a:gs>
                    <a:gs pos="100000">
                      <a:srgbClr val="FFFFFF"/>
                    </a:gs>
                  </a:gsLst>
                  <a:lin ang="5400000" scaled="0"/>
                </a:gradFill>
                <a:latin typeface="Consolas" pitchFamily="49" charset="0"/>
                <a:cs typeface="Consolas" pitchFamily="49" charset="0"/>
              </a:endParaRPr>
            </a:p>
          </p:txBody>
        </p:sp>
        <p:sp>
          <p:nvSpPr>
            <p:cNvPr id="17" name="Rectangle 16"/>
            <p:cNvSpPr/>
            <p:nvPr/>
          </p:nvSpPr>
          <p:spPr bwMode="auto">
            <a:xfrm>
              <a:off x="5713412" y="5029200"/>
              <a:ext cx="609600" cy="228600"/>
            </a:xfrm>
            <a:prstGeom prst="rect">
              <a:avLst/>
            </a:prstGeom>
            <a:solidFill>
              <a:schemeClr val="accent1"/>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grpSp>
      <p:grpSp>
        <p:nvGrpSpPr>
          <p:cNvPr id="18" name="Group 17"/>
          <p:cNvGrpSpPr/>
          <p:nvPr/>
        </p:nvGrpSpPr>
        <p:grpSpPr>
          <a:xfrm>
            <a:off x="1142107" y="1657350"/>
            <a:ext cx="4304232" cy="742950"/>
            <a:chOff x="1522412" y="2209800"/>
            <a:chExt cx="5737482" cy="990600"/>
          </a:xfrm>
        </p:grpSpPr>
        <p:sp>
          <p:nvSpPr>
            <p:cNvPr id="19" name="Rectangle 18"/>
            <p:cNvSpPr/>
            <p:nvPr/>
          </p:nvSpPr>
          <p:spPr bwMode="auto">
            <a:xfrm>
              <a:off x="1979612" y="2286000"/>
              <a:ext cx="3733800" cy="2286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0" name="Octagon 19"/>
            <p:cNvSpPr/>
            <p:nvPr/>
          </p:nvSpPr>
          <p:spPr bwMode="auto">
            <a:xfrm>
              <a:off x="3427412" y="2209800"/>
              <a:ext cx="381000" cy="381000"/>
            </a:xfrm>
            <a:prstGeom prst="octagon">
              <a:avLst/>
            </a:prstGeom>
            <a:solidFill>
              <a:srgbClr val="FF0000"/>
            </a:solidFill>
            <a:ln w="12700">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0" tIns="0" rIns="0" bIns="0" numCol="1" rtlCol="0" anchor="ctr" anchorCtr="0" compatLnSpc="1">
              <a:prstTxWarp prst="textNoShape">
                <a:avLst/>
              </a:prstTxWarp>
            </a:bodyPr>
            <a:lstStyle/>
            <a:p>
              <a:pPr algn="ctr" defTabSz="685666" fontAlgn="base">
                <a:spcBef>
                  <a:spcPct val="0"/>
                </a:spcBef>
                <a:spcAft>
                  <a:spcPct val="0"/>
                </a:spcAft>
              </a:pPr>
              <a:r>
                <a:rPr lang="en-US" sz="700" b="1" dirty="0">
                  <a:gradFill>
                    <a:gsLst>
                      <a:gs pos="0">
                        <a:srgbClr val="FFFFFF"/>
                      </a:gs>
                      <a:gs pos="100000">
                        <a:srgbClr val="FFFFFF"/>
                      </a:gs>
                    </a:gsLst>
                    <a:lin ang="5400000" scaled="0"/>
                  </a:gradFill>
                </a:rPr>
                <a:t>STOP</a:t>
              </a:r>
            </a:p>
          </p:txBody>
        </p:sp>
        <p:sp>
          <p:nvSpPr>
            <p:cNvPr id="21" name="Rectangular Callout 20"/>
            <p:cNvSpPr/>
            <p:nvPr/>
          </p:nvSpPr>
          <p:spPr bwMode="auto">
            <a:xfrm>
              <a:off x="5637212" y="2819400"/>
              <a:ext cx="1622682" cy="381000"/>
            </a:xfrm>
            <a:prstGeom prst="wedgeRectCallout">
              <a:avLst>
                <a:gd name="adj1" fmla="val -40637"/>
                <a:gd name="adj2" fmla="val -112415"/>
              </a:avLst>
            </a:prstGeom>
            <a:solidFill>
              <a:schemeClr val="accent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r>
                <a:rPr lang="en-US" sz="1200" dirty="0" err="1">
                  <a:gradFill>
                    <a:gsLst>
                      <a:gs pos="0">
                        <a:srgbClr val="FFFFFF"/>
                      </a:gs>
                      <a:gs pos="100000">
                        <a:srgbClr val="FFFFFF"/>
                      </a:gs>
                    </a:gsLst>
                    <a:lin ang="5400000" scaled="0"/>
                  </a:gradFill>
                  <a:latin typeface="Consolas" pitchFamily="49" charset="0"/>
                  <a:cs typeface="Consolas" pitchFamily="49" charset="0"/>
                </a:rPr>
                <a:t>ProcessData</a:t>
              </a:r>
              <a:endParaRPr lang="en-US" sz="1200" dirty="0">
                <a:gradFill>
                  <a:gsLst>
                    <a:gs pos="0">
                      <a:srgbClr val="FFFFFF"/>
                    </a:gs>
                    <a:gs pos="100000">
                      <a:srgbClr val="FFFFFF"/>
                    </a:gs>
                  </a:gsLst>
                  <a:lin ang="5400000" scaled="0"/>
                </a:gradFill>
                <a:latin typeface="Consolas" pitchFamily="49" charset="0"/>
                <a:cs typeface="Consolas" pitchFamily="49" charset="0"/>
              </a:endParaRPr>
            </a:p>
          </p:txBody>
        </p:sp>
        <p:sp>
          <p:nvSpPr>
            <p:cNvPr id="22" name="Rectangular Callout 21"/>
            <p:cNvSpPr/>
            <p:nvPr/>
          </p:nvSpPr>
          <p:spPr bwMode="auto">
            <a:xfrm>
              <a:off x="1522412" y="2819400"/>
              <a:ext cx="1790700" cy="381000"/>
            </a:xfrm>
            <a:prstGeom prst="wedgeRectCallout">
              <a:avLst>
                <a:gd name="adj1" fmla="val -40203"/>
                <a:gd name="adj2" fmla="val -118517"/>
              </a:avLst>
            </a:prstGeom>
            <a:solidFill>
              <a:schemeClr val="accent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r>
                <a:rPr lang="en-US" sz="1200" dirty="0" err="1">
                  <a:gradFill>
                    <a:gsLst>
                      <a:gs pos="0">
                        <a:srgbClr val="FFFFFF"/>
                      </a:gs>
                      <a:gs pos="100000">
                        <a:srgbClr val="FFFFFF"/>
                      </a:gs>
                    </a:gsLst>
                    <a:lin ang="5400000" scaled="0"/>
                  </a:gradFill>
                  <a:latin typeface="Consolas" pitchFamily="49" charset="0"/>
                  <a:cs typeface="Consolas" pitchFamily="49" charset="0"/>
                </a:rPr>
                <a:t>DownloadData</a:t>
              </a:r>
              <a:endParaRPr lang="en-US" sz="1200" dirty="0">
                <a:gradFill>
                  <a:gsLst>
                    <a:gs pos="0">
                      <a:srgbClr val="FFFFFF"/>
                    </a:gs>
                    <a:gs pos="100000">
                      <a:srgbClr val="FFFFFF"/>
                    </a:gs>
                  </a:gsLst>
                  <a:lin ang="5400000" scaled="0"/>
                </a:gradFill>
                <a:latin typeface="Consolas" pitchFamily="49" charset="0"/>
                <a:cs typeface="Consolas" pitchFamily="49" charset="0"/>
              </a:endParaRPr>
            </a:p>
          </p:txBody>
        </p:sp>
        <p:sp>
          <p:nvSpPr>
            <p:cNvPr id="23" name="Rectangle 22"/>
            <p:cNvSpPr/>
            <p:nvPr/>
          </p:nvSpPr>
          <p:spPr bwMode="auto">
            <a:xfrm>
              <a:off x="5713412" y="2286000"/>
              <a:ext cx="609600" cy="228600"/>
            </a:xfrm>
            <a:prstGeom prst="rect">
              <a:avLst/>
            </a:prstGeom>
            <a:solidFill>
              <a:schemeClr val="accent1"/>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4" name="Rectangle 23"/>
            <p:cNvSpPr/>
            <p:nvPr/>
          </p:nvSpPr>
          <p:spPr bwMode="auto">
            <a:xfrm>
              <a:off x="1598612" y="2286000"/>
              <a:ext cx="381000" cy="228600"/>
            </a:xfrm>
            <a:prstGeom prst="rect">
              <a:avLst/>
            </a:prstGeom>
            <a:solidFill>
              <a:schemeClr val="accent1"/>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grpSp>
      <p:sp>
        <p:nvSpPr>
          <p:cNvPr id="37" name="Rectangle 36"/>
          <p:cNvSpPr/>
          <p:nvPr/>
        </p:nvSpPr>
        <p:spPr bwMode="auto">
          <a:xfrm>
            <a:off x="5115066" y="1716922"/>
            <a:ext cx="2801079" cy="17145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38" name="Octagon 37"/>
          <p:cNvSpPr/>
          <p:nvPr/>
        </p:nvSpPr>
        <p:spPr bwMode="auto">
          <a:xfrm>
            <a:off x="6201199" y="1659772"/>
            <a:ext cx="285824" cy="285750"/>
          </a:xfrm>
          <a:prstGeom prst="octagon">
            <a:avLst/>
          </a:prstGeom>
          <a:solidFill>
            <a:srgbClr val="FF0000"/>
          </a:solidFill>
          <a:ln w="12700">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0" tIns="0" rIns="0" bIns="0" numCol="1" rtlCol="0" anchor="ctr" anchorCtr="0" compatLnSpc="1">
            <a:prstTxWarp prst="textNoShape">
              <a:avLst/>
            </a:prstTxWarp>
          </a:bodyPr>
          <a:lstStyle/>
          <a:p>
            <a:pPr algn="ctr" defTabSz="685666" fontAlgn="base">
              <a:spcBef>
                <a:spcPct val="0"/>
              </a:spcBef>
              <a:spcAft>
                <a:spcPct val="0"/>
              </a:spcAft>
            </a:pPr>
            <a:r>
              <a:rPr lang="en-US" sz="700" b="1" dirty="0">
                <a:gradFill>
                  <a:gsLst>
                    <a:gs pos="0">
                      <a:srgbClr val="FFFFFF"/>
                    </a:gs>
                    <a:gs pos="100000">
                      <a:srgbClr val="FFFFFF"/>
                    </a:gs>
                  </a:gsLst>
                  <a:lin ang="5400000" scaled="0"/>
                </a:gradFill>
              </a:rPr>
              <a:t>STOP</a:t>
            </a:r>
          </a:p>
        </p:txBody>
      </p:sp>
      <p:sp>
        <p:nvSpPr>
          <p:cNvPr id="39" name="Rectangle 38"/>
          <p:cNvSpPr/>
          <p:nvPr/>
        </p:nvSpPr>
        <p:spPr bwMode="auto">
          <a:xfrm>
            <a:off x="7916146" y="1716922"/>
            <a:ext cx="457319" cy="171450"/>
          </a:xfrm>
          <a:prstGeom prst="rect">
            <a:avLst/>
          </a:prstGeom>
          <a:solidFill>
            <a:schemeClr val="accent1"/>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40" name="Rectangle 39"/>
          <p:cNvSpPr/>
          <p:nvPr/>
        </p:nvSpPr>
        <p:spPr bwMode="auto">
          <a:xfrm>
            <a:off x="4829242" y="1716922"/>
            <a:ext cx="285824" cy="171450"/>
          </a:xfrm>
          <a:prstGeom prst="rect">
            <a:avLst/>
          </a:prstGeom>
          <a:solidFill>
            <a:schemeClr val="accent1"/>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41" name="Rectangle 40"/>
          <p:cNvSpPr/>
          <p:nvPr/>
        </p:nvSpPr>
        <p:spPr bwMode="auto">
          <a:xfrm>
            <a:off x="1527970" y="3771900"/>
            <a:ext cx="285824" cy="171450"/>
          </a:xfrm>
          <a:prstGeom prst="rect">
            <a:avLst/>
          </a:prstGeom>
          <a:solidFill>
            <a:schemeClr val="accent1"/>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42" name="Rectangle 41"/>
          <p:cNvSpPr/>
          <p:nvPr/>
        </p:nvSpPr>
        <p:spPr bwMode="auto">
          <a:xfrm>
            <a:off x="4972154" y="3771900"/>
            <a:ext cx="457319" cy="171450"/>
          </a:xfrm>
          <a:prstGeom prst="rect">
            <a:avLst/>
          </a:prstGeom>
          <a:solidFill>
            <a:schemeClr val="accent1"/>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5" name="Text Placeholder 5"/>
          <p:cNvSpPr txBox="1">
            <a:spLocks/>
          </p:cNvSpPr>
          <p:nvPr/>
        </p:nvSpPr>
        <p:spPr>
          <a:xfrm>
            <a:off x="518845" y="2980809"/>
            <a:ext cx="8040688" cy="461665"/>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dirty="0" err="1">
                <a:solidFill>
                  <a:srgbClr val="2A2A2A"/>
                </a:solidFill>
                <a:latin typeface="Consolas"/>
                <a:ea typeface="Calibri"/>
                <a:cs typeface="Times New Roman"/>
              </a:rPr>
              <a:t>var</a:t>
            </a:r>
            <a:r>
              <a:rPr lang="en-US" sz="1500" dirty="0">
                <a:solidFill>
                  <a:srgbClr val="2A2A2A"/>
                </a:solidFill>
              </a:rPr>
              <a:t> </a:t>
            </a:r>
            <a:r>
              <a:rPr lang="en-US" sz="1500" dirty="0">
                <a:solidFill>
                  <a:srgbClr val="2A2A2A"/>
                </a:solidFill>
                <a:latin typeface="Consolas"/>
                <a:ea typeface="Calibri"/>
                <a:cs typeface="Times New Roman"/>
              </a:rPr>
              <a:t>future = </a:t>
            </a:r>
            <a:r>
              <a:rPr lang="en-US" sz="1500" dirty="0" err="1">
                <a:solidFill>
                  <a:srgbClr val="2A2A2A"/>
                </a:solidFill>
                <a:latin typeface="Consolas"/>
                <a:ea typeface="Calibri"/>
                <a:cs typeface="Times New Roman"/>
              </a:rPr>
              <a:t>DownloadDataAsync</a:t>
            </a:r>
            <a:r>
              <a:rPr lang="en-US" sz="1500" dirty="0">
                <a:solidFill>
                  <a:srgbClr val="2A2A2A"/>
                </a:solidFill>
                <a:latin typeface="Consolas"/>
                <a:ea typeface="Calibri"/>
                <a:cs typeface="Times New Roman"/>
              </a:rPr>
              <a:t>(...); </a:t>
            </a:r>
          </a:p>
          <a:p>
            <a:r>
              <a:rPr lang="en-US" sz="1500" dirty="0" err="1">
                <a:solidFill>
                  <a:srgbClr val="2A2A2A"/>
                </a:solidFill>
                <a:latin typeface="Consolas"/>
                <a:ea typeface="Calibri"/>
                <a:cs typeface="Times New Roman"/>
              </a:rPr>
              <a:t>future.ContinueWith</a:t>
            </a:r>
            <a:r>
              <a:rPr lang="en-US" sz="1500" dirty="0">
                <a:solidFill>
                  <a:srgbClr val="2A2A2A"/>
                </a:solidFill>
                <a:latin typeface="Consolas"/>
                <a:ea typeface="Calibri"/>
                <a:cs typeface="Times New Roman"/>
              </a:rPr>
              <a:t>(data =&gt; </a:t>
            </a:r>
            <a:r>
              <a:rPr lang="en-US" sz="1500" dirty="0" err="1">
                <a:solidFill>
                  <a:srgbClr val="2A2A2A"/>
                </a:solidFill>
                <a:latin typeface="Consolas"/>
                <a:ea typeface="Calibri"/>
                <a:cs typeface="Times New Roman"/>
              </a:rPr>
              <a:t>ProcessData</a:t>
            </a:r>
            <a:r>
              <a:rPr lang="en-US" sz="1500" dirty="0">
                <a:solidFill>
                  <a:srgbClr val="2A2A2A"/>
                </a:solidFill>
                <a:latin typeface="Consolas"/>
                <a:ea typeface="Calibri"/>
                <a:cs typeface="Times New Roman"/>
              </a:rPr>
              <a:t>(data));</a:t>
            </a:r>
          </a:p>
        </p:txBody>
      </p:sp>
    </p:spTree>
    <p:extLst>
      <p:ext uri="{BB962C8B-B14F-4D97-AF65-F5344CB8AC3E}">
        <p14:creationId xmlns:p14="http://schemas.microsoft.com/office/powerpoint/2010/main" val="1805671222"/>
      </p:ext>
    </p:extLst>
  </p:cSld>
  <p:clrMapOvr>
    <a:masterClrMapping/>
  </p:clrMapOvr>
  <p:transition>
    <p:strips dir="l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275856" y="1923678"/>
            <a:ext cx="5832648" cy="1296144"/>
          </a:xfrm>
        </p:spPr>
        <p:txBody>
          <a:bodyPr/>
          <a:lstStyle/>
          <a:p>
            <a:pPr marL="0" indent="0">
              <a:buNone/>
            </a:pPr>
            <a:r>
              <a:rPr lang="en-US" sz="5400" dirty="0" smtClean="0"/>
              <a:t>UX. A </a:t>
            </a:r>
            <a:r>
              <a:rPr lang="en-US" sz="5400" dirty="0" err="1" smtClean="0"/>
              <a:t>tener</a:t>
            </a:r>
            <a:r>
              <a:rPr lang="en-US" sz="5400" dirty="0" smtClean="0"/>
              <a:t> en </a:t>
            </a:r>
            <a:r>
              <a:rPr lang="en-US" sz="5400" dirty="0" err="1" smtClean="0"/>
              <a:t>cuenta</a:t>
            </a:r>
            <a:r>
              <a:rPr lang="en-US" sz="5400" dirty="0" smtClean="0"/>
              <a:t>.</a:t>
            </a:r>
            <a:endParaRPr lang="en-US" sz="5400" dirty="0"/>
          </a:p>
        </p:txBody>
      </p:sp>
      <p:sp>
        <p:nvSpPr>
          <p:cNvPr id="4" name="Isosceles Triangle 3">
            <a:hlinkClick r:id="rId2"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6600" spc="-75" dirty="0" smtClean="0">
                <a:gradFill>
                  <a:gsLst>
                    <a:gs pos="0">
                      <a:srgbClr val="FFFFFF"/>
                    </a:gs>
                    <a:gs pos="100000">
                      <a:srgbClr val="FFFFFF"/>
                    </a:gs>
                  </a:gsLst>
                  <a:lin ang="5400000" scaled="0"/>
                </a:gradFill>
                <a:ea typeface="Segoe UI" pitchFamily="34" charset="0"/>
                <a:cs typeface="Segoe UI" pitchFamily="34" charset="0"/>
              </a:rPr>
              <a:t>3º</a:t>
            </a:r>
            <a:endParaRPr lang="en-US" sz="6600" spc="-7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41109225"/>
      </p:ext>
    </p:extLst>
  </p:cSld>
  <p:clrMapOvr>
    <a:masterClrMapping/>
  </p:clrMapOvr>
  <mc:AlternateContent xmlns:mc="http://schemas.openxmlformats.org/markup-compatibility/2006" xmlns:p14="http://schemas.microsoft.com/office/powerpoint/2010/main">
    <mc:Choice Requires="p14">
      <p:transition spd="slow" p14:dur="2000" advClick="0">
        <p14:ferris dir="l"/>
      </p:transition>
    </mc:Choice>
    <mc:Fallback xmlns="">
      <p:transition xmlns:p14="http://schemas.microsoft.com/office/powerpoint/2010/main" spd="slow" advClick="0">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401955"/>
            <a:ext cx="8229600" cy="387798"/>
          </a:xfrm>
        </p:spPr>
        <p:txBody>
          <a:bodyPr>
            <a:normAutofit fontScale="90000"/>
          </a:bodyPr>
          <a:lstStyle/>
          <a:p>
            <a:pPr algn="l"/>
            <a:r>
              <a:rPr lang="en-US" dirty="0" smtClean="0"/>
              <a:t>UX. </a:t>
            </a:r>
            <a:r>
              <a:rPr lang="en-US" dirty="0" err="1" smtClean="0"/>
              <a:t>Tamaño</a:t>
            </a:r>
            <a:r>
              <a:rPr lang="en-US" dirty="0" smtClean="0"/>
              <a:t> de </a:t>
            </a:r>
            <a:r>
              <a:rPr lang="en-US" dirty="0" err="1" smtClean="0"/>
              <a:t>Pantalla</a:t>
            </a:r>
            <a:r>
              <a:rPr lang="en-US" dirty="0" smtClean="0"/>
              <a:t>.</a:t>
            </a:r>
            <a:endParaRPr lang="en-US" dirty="0"/>
          </a:p>
        </p:txBody>
      </p:sp>
      <p:sp>
        <p:nvSpPr>
          <p:cNvPr id="76" name="Text Placeholder 75"/>
          <p:cNvSpPr>
            <a:spLocks noGrp="1"/>
          </p:cNvSpPr>
          <p:nvPr>
            <p:ph type="body" sz="quarter" idx="28"/>
          </p:nvPr>
        </p:nvSpPr>
        <p:spPr>
          <a:xfrm>
            <a:off x="479789" y="1068843"/>
            <a:ext cx="2768452" cy="577207"/>
          </a:xfrm>
        </p:spPr>
        <p:txBody>
          <a:bodyPr/>
          <a:lstStyle/>
          <a:p>
            <a:r>
              <a:rPr lang="en-US" sz="2400" dirty="0">
                <a:solidFill>
                  <a:schemeClr val="accent1"/>
                </a:solidFill>
              </a:rPr>
              <a:t>Windows </a:t>
            </a:r>
            <a:r>
              <a:rPr lang="en-US" sz="2400" dirty="0" smtClean="0">
                <a:solidFill>
                  <a:schemeClr val="accent1"/>
                </a:solidFill>
              </a:rPr>
              <a:t>Phone 8</a:t>
            </a:r>
            <a:endParaRPr lang="en-US" sz="2400" dirty="0">
              <a:solidFill>
                <a:schemeClr val="accent1"/>
              </a:solidFill>
            </a:endParaRPr>
          </a:p>
        </p:txBody>
      </p:sp>
      <p:grpSp>
        <p:nvGrpSpPr>
          <p:cNvPr id="39" name="Group 38"/>
          <p:cNvGrpSpPr/>
          <p:nvPr/>
        </p:nvGrpSpPr>
        <p:grpSpPr>
          <a:xfrm>
            <a:off x="2127072" y="1707066"/>
            <a:ext cx="4774255" cy="2298398"/>
            <a:chOff x="1581173" y="1377463"/>
            <a:chExt cx="8623277" cy="4151376"/>
          </a:xfrm>
        </p:grpSpPr>
        <p:pic>
          <p:nvPicPr>
            <p:cNvPr id="40" name="Picture 2" descr="C:\Users\chrisw\Desktop\inside phon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581173" y="1528853"/>
              <a:ext cx="2171678" cy="3854454"/>
            </a:xfrm>
            <a:prstGeom prst="rect">
              <a:avLst/>
            </a:prstGeom>
            <a:noFill/>
            <a:extLst>
              <a:ext uri="{909E8E84-426E-40dd-AFC4-6F175D3DCCD1}">
                <a14:hiddenFill xmlns="" xmlns:a14="http://schemas.microsoft.com/office/drawing/2010/main">
                  <a:solidFill>
                    <a:srgbClr val="FFFFFF"/>
                  </a:solidFill>
                </a14:hiddenFill>
              </a:ext>
            </a:extLst>
          </p:spPr>
        </p:pic>
        <p:pic>
          <p:nvPicPr>
            <p:cNvPr id="41"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614931" y="1377463"/>
              <a:ext cx="2141193" cy="4151376"/>
            </a:xfrm>
            <a:prstGeom prst="rect">
              <a:avLst/>
            </a:prstGeom>
            <a:noFill/>
            <a:extLst>
              <a:ext uri="{909E8E84-426E-40dd-AFC4-6F175D3DCCD1}">
                <a14:hiddenFill xmlns="" xmlns:a14="http://schemas.microsoft.com/office/drawing/2010/main">
                  <a:solidFill>
                    <a:srgbClr val="FFFFFF"/>
                  </a:solidFill>
                </a14:hiddenFill>
              </a:ext>
            </a:extLst>
          </p:spPr>
        </p:pic>
        <p:pic>
          <p:nvPicPr>
            <p:cNvPr id="42" name="Picture 2" descr="C:\Users\chrisw\Desktop\inside phon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1835164" y="2161206"/>
              <a:ext cx="1416844" cy="2149476"/>
            </a:xfrm>
            <a:prstGeom prst="rect">
              <a:avLst/>
            </a:prstGeom>
            <a:noFill/>
            <a:extLst>
              <a:ext uri="{909E8E84-426E-40dd-AFC4-6F175D3DCCD1}">
                <a14:hiddenFill xmlns="" xmlns:a14="http://schemas.microsoft.com/office/drawing/2010/main">
                  <a:solidFill>
                    <a:srgbClr val="FFFFFF"/>
                  </a:solidFill>
                </a14:hiddenFill>
              </a:ext>
            </a:extLst>
          </p:spPr>
        </p:pic>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88648" y="1915390"/>
              <a:ext cx="5530079" cy="3110281"/>
            </a:xfrm>
            <a:prstGeom prst="rect">
              <a:avLst/>
            </a:prstGeom>
          </p:spPr>
        </p:pic>
        <p:pic>
          <p:nvPicPr>
            <p:cNvPr id="44" name="Picture 2" descr="C:\Users\alyssaj\Desktop\UPLOAD_EXEC_TIER_ARCHIVE\GoogleTablet_noscree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02126" y="1485497"/>
              <a:ext cx="5902324" cy="3947179"/>
            </a:xfrm>
            <a:prstGeom prst="rect">
              <a:avLst/>
            </a:prstGeom>
            <a:noFill/>
            <a:extLst>
              <a:ext uri="{909E8E84-426E-40dd-AFC4-6F175D3DCCD1}">
                <a14:hiddenFill xmlns="" xmlns:a14="http://schemas.microsoft.com/office/drawing/2010/main">
                  <a:solidFill>
                    <a:srgbClr val="FFFFFF"/>
                  </a:solidFill>
                </a14:hiddenFill>
              </a:ext>
            </a:extLst>
          </p:spPr>
        </p:pic>
        <p:pic>
          <p:nvPicPr>
            <p:cNvPr id="45" name="Picture 1"/>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5053586" y="2639802"/>
              <a:ext cx="3875655" cy="1918001"/>
            </a:xfrm>
            <a:prstGeom prst="rect">
              <a:avLst/>
            </a:prstGeom>
            <a:noFill/>
            <a:extLst>
              <a:ext uri="{909E8E84-426E-40dd-AFC4-6F175D3DCCD1}">
                <a14:hiddenFill xmlns="" xmlns:a14="http://schemas.microsoft.com/office/drawing/2010/main">
                  <a:solidFill>
                    <a:srgbClr val="FFFFFF"/>
                  </a:solidFill>
                </a14:hiddenFill>
              </a:ext>
            </a:extLst>
          </p:spPr>
        </p:pic>
        <p:pic>
          <p:nvPicPr>
            <p:cNvPr id="46" name="Picture 1"/>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5053586" y="2639802"/>
              <a:ext cx="3875655" cy="191800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35" name="Text Placeholder 75"/>
          <p:cNvSpPr>
            <a:spLocks noGrp="1"/>
          </p:cNvSpPr>
          <p:nvPr>
            <p:ph type="body" sz="quarter" idx="28"/>
          </p:nvPr>
        </p:nvSpPr>
        <p:spPr>
          <a:xfrm>
            <a:off x="7111278" y="1007443"/>
            <a:ext cx="2241550" cy="1539596"/>
          </a:xfrm>
        </p:spPr>
        <p:txBody>
          <a:bodyPr/>
          <a:lstStyle/>
          <a:p>
            <a:r>
              <a:rPr lang="en-US" sz="2400" dirty="0">
                <a:solidFill>
                  <a:schemeClr val="accent1"/>
                </a:solidFill>
              </a:rPr>
              <a:t>Windows </a:t>
            </a:r>
            <a:r>
              <a:rPr lang="en-US" sz="2400" dirty="0" smtClean="0">
                <a:solidFill>
                  <a:schemeClr val="accent1"/>
                </a:solidFill>
              </a:rPr>
              <a:t>8</a:t>
            </a:r>
            <a:endParaRPr lang="en-US" sz="2400" dirty="0">
              <a:solidFill>
                <a:schemeClr val="accent1"/>
              </a:solidFill>
            </a:endParaRPr>
          </a:p>
        </p:txBody>
      </p:sp>
      <p:sp>
        <p:nvSpPr>
          <p:cNvPr id="15" name="Rectangle 14"/>
          <p:cNvSpPr/>
          <p:nvPr/>
        </p:nvSpPr>
        <p:spPr>
          <a:xfrm>
            <a:off x="377809" y="1609094"/>
            <a:ext cx="1742699" cy="2215991"/>
          </a:xfrm>
          <a:prstGeom prst="rect">
            <a:avLst/>
          </a:prstGeom>
        </p:spPr>
        <p:txBody>
          <a:bodyPr wrap="square">
            <a:spAutoFit/>
          </a:bodyPr>
          <a:lstStyle/>
          <a:p>
            <a:r>
              <a:rPr lang="en-US" sz="2400" dirty="0" err="1" smtClean="0">
                <a:solidFill>
                  <a:schemeClr val="accent1"/>
                </a:solidFill>
              </a:rPr>
              <a:t>Tamaño</a:t>
            </a:r>
            <a:r>
              <a:rPr lang="en-US" sz="2400" dirty="0" smtClean="0">
                <a:solidFill>
                  <a:schemeClr val="accent1"/>
                </a:solidFill>
              </a:rPr>
              <a:t> de </a:t>
            </a:r>
            <a:r>
              <a:rPr lang="en-US" sz="2400" dirty="0" err="1" smtClean="0">
                <a:solidFill>
                  <a:schemeClr val="accent1"/>
                </a:solidFill>
              </a:rPr>
              <a:t>Pantalla</a:t>
            </a:r>
            <a:endParaRPr lang="en-US" sz="2400" dirty="0">
              <a:solidFill>
                <a:schemeClr val="accent1"/>
              </a:solidFill>
            </a:endParaRPr>
          </a:p>
          <a:p>
            <a:pPr marL="285750" indent="-285750">
              <a:buFont typeface="Arial"/>
              <a:buChar char="•"/>
            </a:pPr>
            <a:endParaRPr lang="en-US" dirty="0" smtClean="0">
              <a:solidFill>
                <a:srgbClr val="2A2A2A"/>
              </a:solidFill>
            </a:endParaRPr>
          </a:p>
          <a:p>
            <a:pPr marL="285750" indent="-285750">
              <a:buFont typeface="Arial"/>
              <a:buChar char="•"/>
            </a:pPr>
            <a:r>
              <a:rPr lang="en-US" dirty="0" smtClean="0">
                <a:solidFill>
                  <a:srgbClr val="2A2A2A"/>
                </a:solidFill>
              </a:rPr>
              <a:t>800x480</a:t>
            </a:r>
          </a:p>
          <a:p>
            <a:pPr marL="285750" indent="-285750">
              <a:buFont typeface="Arial"/>
              <a:buChar char="•"/>
            </a:pPr>
            <a:r>
              <a:rPr lang="en-US" dirty="0" smtClean="0">
                <a:solidFill>
                  <a:srgbClr val="2A2A2A"/>
                </a:solidFill>
              </a:rPr>
              <a:t>1280x720</a:t>
            </a:r>
          </a:p>
          <a:p>
            <a:pPr marL="285750" indent="-285750">
              <a:buFont typeface="Arial"/>
              <a:buChar char="•"/>
            </a:pPr>
            <a:r>
              <a:rPr lang="en-US" dirty="0" smtClean="0">
                <a:solidFill>
                  <a:srgbClr val="2A2A2A"/>
                </a:solidFill>
              </a:rPr>
              <a:t>1280x768</a:t>
            </a:r>
            <a:r>
              <a:rPr lang="en-US" dirty="0"/>
              <a:t/>
            </a:r>
            <a:br>
              <a:rPr lang="en-US" dirty="0"/>
            </a:br>
            <a:endParaRPr lang="en-US" dirty="0"/>
          </a:p>
        </p:txBody>
      </p:sp>
      <p:sp>
        <p:nvSpPr>
          <p:cNvPr id="48" name="Rectangle 47"/>
          <p:cNvSpPr/>
          <p:nvPr/>
        </p:nvSpPr>
        <p:spPr>
          <a:xfrm>
            <a:off x="7012499" y="1604807"/>
            <a:ext cx="1742699" cy="2431435"/>
          </a:xfrm>
          <a:prstGeom prst="rect">
            <a:avLst/>
          </a:prstGeom>
        </p:spPr>
        <p:txBody>
          <a:bodyPr wrap="square">
            <a:spAutoFit/>
          </a:bodyPr>
          <a:lstStyle/>
          <a:p>
            <a:r>
              <a:rPr lang="en-US" sz="2400" dirty="0" err="1">
                <a:solidFill>
                  <a:schemeClr val="accent1"/>
                </a:solidFill>
              </a:rPr>
              <a:t>Tamaño</a:t>
            </a:r>
            <a:r>
              <a:rPr lang="en-US" sz="2400" dirty="0">
                <a:solidFill>
                  <a:schemeClr val="accent1"/>
                </a:solidFill>
              </a:rPr>
              <a:t> de </a:t>
            </a:r>
            <a:r>
              <a:rPr lang="en-US" sz="2400" dirty="0" err="1">
                <a:solidFill>
                  <a:schemeClr val="accent1"/>
                </a:solidFill>
              </a:rPr>
              <a:t>Pantalla</a:t>
            </a:r>
            <a:endParaRPr lang="en-US" sz="2400" dirty="0">
              <a:solidFill>
                <a:schemeClr val="accent1"/>
              </a:solidFill>
            </a:endParaRPr>
          </a:p>
          <a:p>
            <a:endParaRPr lang="en-US" dirty="0" smtClean="0"/>
          </a:p>
          <a:p>
            <a:pPr marL="285750" indent="-285750">
              <a:buFont typeface="Arial"/>
              <a:buChar char="•"/>
            </a:pPr>
            <a:r>
              <a:rPr lang="en-US" sz="1600" dirty="0" smtClean="0">
                <a:solidFill>
                  <a:srgbClr val="2A2A2A"/>
                </a:solidFill>
              </a:rPr>
              <a:t>1024x768</a:t>
            </a:r>
          </a:p>
          <a:p>
            <a:pPr marL="285750" indent="-285750">
              <a:buFont typeface="Arial"/>
              <a:buChar char="•"/>
            </a:pPr>
            <a:r>
              <a:rPr lang="en-US" sz="1600" dirty="0">
                <a:solidFill>
                  <a:srgbClr val="2A2A2A"/>
                </a:solidFill>
              </a:rPr>
              <a:t> </a:t>
            </a:r>
            <a:r>
              <a:rPr lang="en-US" sz="1600" dirty="0" smtClean="0">
                <a:solidFill>
                  <a:srgbClr val="2A2A2A"/>
                </a:solidFill>
              </a:rPr>
              <a:t>2,560x1,440</a:t>
            </a:r>
          </a:p>
          <a:p>
            <a:pPr marL="285750" indent="-285750">
              <a:buFont typeface="Arial"/>
              <a:buChar char="•"/>
            </a:pPr>
            <a:r>
              <a:rPr lang="en-US" sz="1600" dirty="0" err="1" smtClean="0">
                <a:solidFill>
                  <a:srgbClr val="2A2A2A"/>
                </a:solidFill>
              </a:rPr>
              <a:t>Otros</a:t>
            </a:r>
            <a:r>
              <a:rPr lang="en-US" sz="1600" dirty="0" smtClean="0">
                <a:solidFill>
                  <a:srgbClr val="2A2A2A"/>
                </a:solidFill>
              </a:rPr>
              <a:t> </a:t>
            </a:r>
            <a:r>
              <a:rPr lang="en-US" sz="1600" dirty="0" err="1" smtClean="0">
                <a:solidFill>
                  <a:srgbClr val="2A2A2A"/>
                </a:solidFill>
              </a:rPr>
              <a:t>tamaños</a:t>
            </a:r>
            <a:r>
              <a:rPr lang="en-US" sz="1600" dirty="0" smtClean="0">
                <a:solidFill>
                  <a:srgbClr val="2A2A2A"/>
                </a:solidFill>
              </a:rPr>
              <a:t> </a:t>
            </a:r>
            <a:r>
              <a:rPr lang="en-US" sz="1600" dirty="0" err="1" smtClean="0">
                <a:solidFill>
                  <a:srgbClr val="2A2A2A"/>
                </a:solidFill>
              </a:rPr>
              <a:t>intermedios</a:t>
            </a:r>
            <a:r>
              <a:rPr lang="en-US" sz="1600" dirty="0" smtClean="0">
                <a:solidFill>
                  <a:srgbClr val="2A2A2A"/>
                </a:solidFill>
              </a:rPr>
              <a:t>.</a:t>
            </a:r>
            <a:endParaRPr lang="en-US" sz="1600" dirty="0">
              <a:solidFill>
                <a:srgbClr val="2A2A2A"/>
              </a:solidFill>
            </a:endParaRPr>
          </a:p>
        </p:txBody>
      </p:sp>
    </p:spTree>
    <p:extLst>
      <p:ext uri="{BB962C8B-B14F-4D97-AF65-F5344CB8AC3E}">
        <p14:creationId xmlns:p14="http://schemas.microsoft.com/office/powerpoint/2010/main" val="201935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401955"/>
            <a:ext cx="8229600" cy="387798"/>
          </a:xfrm>
        </p:spPr>
        <p:txBody>
          <a:bodyPr>
            <a:normAutofit fontScale="90000"/>
          </a:bodyPr>
          <a:lstStyle/>
          <a:p>
            <a:pPr algn="l"/>
            <a:r>
              <a:rPr lang="en-US" dirty="0" smtClean="0"/>
              <a:t>UX. </a:t>
            </a:r>
            <a:r>
              <a:rPr lang="en-US" dirty="0" err="1" smtClean="0"/>
              <a:t>Orientaciones</a:t>
            </a:r>
            <a:r>
              <a:rPr lang="en-US" dirty="0" smtClean="0"/>
              <a:t>.</a:t>
            </a:r>
            <a:endParaRPr lang="en-US" dirty="0"/>
          </a:p>
        </p:txBody>
      </p:sp>
      <p:sp>
        <p:nvSpPr>
          <p:cNvPr id="76" name="Text Placeholder 75"/>
          <p:cNvSpPr>
            <a:spLocks noGrp="1"/>
          </p:cNvSpPr>
          <p:nvPr>
            <p:ph type="body" sz="quarter" idx="28"/>
          </p:nvPr>
        </p:nvSpPr>
        <p:spPr>
          <a:xfrm>
            <a:off x="479789" y="1068843"/>
            <a:ext cx="2768452" cy="577207"/>
          </a:xfrm>
        </p:spPr>
        <p:txBody>
          <a:bodyPr/>
          <a:lstStyle/>
          <a:p>
            <a:r>
              <a:rPr lang="en-US" sz="2400" dirty="0">
                <a:solidFill>
                  <a:schemeClr val="accent1"/>
                </a:solidFill>
              </a:rPr>
              <a:t>Windows </a:t>
            </a:r>
            <a:r>
              <a:rPr lang="en-US" sz="2400" dirty="0" smtClean="0">
                <a:solidFill>
                  <a:schemeClr val="accent1"/>
                </a:solidFill>
              </a:rPr>
              <a:t>Phone 8</a:t>
            </a:r>
            <a:endParaRPr lang="en-US" sz="2400" dirty="0">
              <a:solidFill>
                <a:schemeClr val="accent1"/>
              </a:solidFill>
            </a:endParaRPr>
          </a:p>
        </p:txBody>
      </p:sp>
      <p:grpSp>
        <p:nvGrpSpPr>
          <p:cNvPr id="39" name="Group 38"/>
          <p:cNvGrpSpPr/>
          <p:nvPr/>
        </p:nvGrpSpPr>
        <p:grpSpPr>
          <a:xfrm>
            <a:off x="2127072" y="1713512"/>
            <a:ext cx="4774255" cy="2298398"/>
            <a:chOff x="1581173" y="1377463"/>
            <a:chExt cx="8623277" cy="4151376"/>
          </a:xfrm>
        </p:grpSpPr>
        <p:pic>
          <p:nvPicPr>
            <p:cNvPr id="40" name="Picture 2" descr="C:\Users\chrisw\Desktop\inside phon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581173" y="1528853"/>
              <a:ext cx="2171678" cy="3854454"/>
            </a:xfrm>
            <a:prstGeom prst="rect">
              <a:avLst/>
            </a:prstGeom>
            <a:noFill/>
            <a:extLst>
              <a:ext uri="{909E8E84-426E-40dd-AFC4-6F175D3DCCD1}">
                <a14:hiddenFill xmlns="" xmlns:a14="http://schemas.microsoft.com/office/drawing/2010/main">
                  <a:solidFill>
                    <a:srgbClr val="FFFFFF"/>
                  </a:solidFill>
                </a14:hiddenFill>
              </a:ext>
            </a:extLst>
          </p:spPr>
        </p:pic>
        <p:pic>
          <p:nvPicPr>
            <p:cNvPr id="41"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614931" y="1377463"/>
              <a:ext cx="2141193" cy="4151376"/>
            </a:xfrm>
            <a:prstGeom prst="rect">
              <a:avLst/>
            </a:prstGeom>
            <a:noFill/>
            <a:extLst>
              <a:ext uri="{909E8E84-426E-40dd-AFC4-6F175D3DCCD1}">
                <a14:hiddenFill xmlns="" xmlns:a14="http://schemas.microsoft.com/office/drawing/2010/main">
                  <a:solidFill>
                    <a:srgbClr val="FFFFFF"/>
                  </a:solidFill>
                </a14:hiddenFill>
              </a:ext>
            </a:extLst>
          </p:spPr>
        </p:pic>
        <p:pic>
          <p:nvPicPr>
            <p:cNvPr id="42" name="Picture 2" descr="C:\Users\chrisw\Desktop\inside phon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1835164" y="2161206"/>
              <a:ext cx="1416844" cy="2149476"/>
            </a:xfrm>
            <a:prstGeom prst="rect">
              <a:avLst/>
            </a:prstGeom>
            <a:noFill/>
            <a:extLst>
              <a:ext uri="{909E8E84-426E-40dd-AFC4-6F175D3DCCD1}">
                <a14:hiddenFill xmlns="" xmlns:a14="http://schemas.microsoft.com/office/drawing/2010/main">
                  <a:solidFill>
                    <a:srgbClr val="FFFFFF"/>
                  </a:solidFill>
                </a14:hiddenFill>
              </a:ext>
            </a:extLst>
          </p:spPr>
        </p:pic>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88648" y="1915390"/>
              <a:ext cx="5530079" cy="3110281"/>
            </a:xfrm>
            <a:prstGeom prst="rect">
              <a:avLst/>
            </a:prstGeom>
          </p:spPr>
        </p:pic>
        <p:pic>
          <p:nvPicPr>
            <p:cNvPr id="44" name="Picture 2" descr="C:\Users\alyssaj\Desktop\UPLOAD_EXEC_TIER_ARCHIVE\GoogleTablet_noscree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02126" y="1485497"/>
              <a:ext cx="5902324" cy="3947179"/>
            </a:xfrm>
            <a:prstGeom prst="rect">
              <a:avLst/>
            </a:prstGeom>
            <a:noFill/>
            <a:extLst>
              <a:ext uri="{909E8E84-426E-40dd-AFC4-6F175D3DCCD1}">
                <a14:hiddenFill xmlns="" xmlns:a14="http://schemas.microsoft.com/office/drawing/2010/main">
                  <a:solidFill>
                    <a:srgbClr val="FFFFFF"/>
                  </a:solidFill>
                </a14:hiddenFill>
              </a:ext>
            </a:extLst>
          </p:spPr>
        </p:pic>
        <p:pic>
          <p:nvPicPr>
            <p:cNvPr id="45" name="Picture 1"/>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5053586" y="2639802"/>
              <a:ext cx="3875655" cy="1918001"/>
            </a:xfrm>
            <a:prstGeom prst="rect">
              <a:avLst/>
            </a:prstGeom>
            <a:noFill/>
            <a:extLst>
              <a:ext uri="{909E8E84-426E-40dd-AFC4-6F175D3DCCD1}">
                <a14:hiddenFill xmlns="" xmlns:a14="http://schemas.microsoft.com/office/drawing/2010/main">
                  <a:solidFill>
                    <a:srgbClr val="FFFFFF"/>
                  </a:solidFill>
                </a14:hiddenFill>
              </a:ext>
            </a:extLst>
          </p:spPr>
        </p:pic>
        <p:pic>
          <p:nvPicPr>
            <p:cNvPr id="46" name="Picture 1"/>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5053586" y="2639802"/>
              <a:ext cx="3875655" cy="191800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35" name="Text Placeholder 75"/>
          <p:cNvSpPr>
            <a:spLocks noGrp="1"/>
          </p:cNvSpPr>
          <p:nvPr>
            <p:ph type="body" sz="quarter" idx="28"/>
          </p:nvPr>
        </p:nvSpPr>
        <p:spPr>
          <a:xfrm>
            <a:off x="7111278" y="1007443"/>
            <a:ext cx="2241550" cy="1539596"/>
          </a:xfrm>
        </p:spPr>
        <p:txBody>
          <a:bodyPr/>
          <a:lstStyle/>
          <a:p>
            <a:r>
              <a:rPr lang="en-US" sz="2400" dirty="0">
                <a:solidFill>
                  <a:schemeClr val="accent1"/>
                </a:solidFill>
              </a:rPr>
              <a:t>Windows </a:t>
            </a:r>
            <a:r>
              <a:rPr lang="en-US" sz="2400" dirty="0" smtClean="0">
                <a:solidFill>
                  <a:schemeClr val="accent1"/>
                </a:solidFill>
              </a:rPr>
              <a:t>8</a:t>
            </a:r>
            <a:endParaRPr lang="en-US" sz="2400" dirty="0">
              <a:solidFill>
                <a:schemeClr val="accent1"/>
              </a:solidFill>
            </a:endParaRPr>
          </a:p>
        </p:txBody>
      </p:sp>
      <p:sp>
        <p:nvSpPr>
          <p:cNvPr id="15" name="Rectangle 14"/>
          <p:cNvSpPr/>
          <p:nvPr/>
        </p:nvSpPr>
        <p:spPr>
          <a:xfrm>
            <a:off x="377809" y="1709792"/>
            <a:ext cx="1742699" cy="1508105"/>
          </a:xfrm>
          <a:prstGeom prst="rect">
            <a:avLst/>
          </a:prstGeom>
        </p:spPr>
        <p:txBody>
          <a:bodyPr wrap="square">
            <a:spAutoFit/>
          </a:bodyPr>
          <a:lstStyle/>
          <a:p>
            <a:r>
              <a:rPr lang="en-US" sz="2000" dirty="0" err="1" smtClean="0">
                <a:solidFill>
                  <a:schemeClr val="accent1"/>
                </a:solidFill>
              </a:rPr>
              <a:t>Orientación</a:t>
            </a:r>
            <a:endParaRPr lang="en-US" sz="2000" dirty="0">
              <a:solidFill>
                <a:schemeClr val="accent1"/>
              </a:solidFill>
            </a:endParaRPr>
          </a:p>
          <a:p>
            <a:endParaRPr lang="en-US" dirty="0" smtClean="0">
              <a:solidFill>
                <a:srgbClr val="2A2A2A"/>
              </a:solidFill>
            </a:endParaRPr>
          </a:p>
          <a:p>
            <a:pPr marL="285750" indent="-285750">
              <a:buFont typeface="Arial"/>
              <a:buChar char="•"/>
            </a:pPr>
            <a:r>
              <a:rPr lang="en-US" dirty="0" smtClean="0">
                <a:solidFill>
                  <a:srgbClr val="2A2A2A"/>
                </a:solidFill>
              </a:rPr>
              <a:t>Portrait</a:t>
            </a:r>
            <a:endParaRPr lang="en-US" dirty="0">
              <a:solidFill>
                <a:srgbClr val="2A2A2A"/>
              </a:solidFill>
            </a:endParaRPr>
          </a:p>
          <a:p>
            <a:pPr marL="285750" indent="-285750">
              <a:buFont typeface="Arial"/>
              <a:buChar char="•"/>
            </a:pPr>
            <a:r>
              <a:rPr lang="en-US" dirty="0" smtClean="0">
                <a:solidFill>
                  <a:srgbClr val="2A2A2A"/>
                </a:solidFill>
              </a:rPr>
              <a:t>Landscape</a:t>
            </a:r>
            <a:r>
              <a:rPr lang="en-US" dirty="0"/>
              <a:t/>
            </a:r>
            <a:br>
              <a:rPr lang="en-US" dirty="0"/>
            </a:br>
            <a:endParaRPr lang="en-US" dirty="0"/>
          </a:p>
        </p:txBody>
      </p:sp>
      <p:sp>
        <p:nvSpPr>
          <p:cNvPr id="48" name="Rectangle 47"/>
          <p:cNvSpPr/>
          <p:nvPr/>
        </p:nvSpPr>
        <p:spPr>
          <a:xfrm>
            <a:off x="7012499" y="1709792"/>
            <a:ext cx="1742699" cy="1508105"/>
          </a:xfrm>
          <a:prstGeom prst="rect">
            <a:avLst/>
          </a:prstGeom>
        </p:spPr>
        <p:txBody>
          <a:bodyPr wrap="square">
            <a:spAutoFit/>
          </a:bodyPr>
          <a:lstStyle/>
          <a:p>
            <a:r>
              <a:rPr lang="en-US" sz="2000" dirty="0" err="1" smtClean="0">
                <a:solidFill>
                  <a:schemeClr val="accent1"/>
                </a:solidFill>
              </a:rPr>
              <a:t>Orientación</a:t>
            </a:r>
            <a:endParaRPr lang="en-US" sz="2000" dirty="0">
              <a:solidFill>
                <a:schemeClr val="accent1"/>
              </a:solidFill>
            </a:endParaRPr>
          </a:p>
          <a:p>
            <a:endParaRPr lang="en-US" dirty="0" smtClean="0"/>
          </a:p>
          <a:p>
            <a:pPr marL="285750" indent="-285750">
              <a:buFont typeface="Arial"/>
              <a:buChar char="•"/>
            </a:pPr>
            <a:r>
              <a:rPr lang="en-US" dirty="0" smtClean="0">
                <a:solidFill>
                  <a:srgbClr val="2A2A2A"/>
                </a:solidFill>
              </a:rPr>
              <a:t>Portrait</a:t>
            </a:r>
            <a:endParaRPr lang="en-US" dirty="0">
              <a:solidFill>
                <a:srgbClr val="2A2A2A"/>
              </a:solidFill>
            </a:endParaRPr>
          </a:p>
          <a:p>
            <a:pPr marL="285750" indent="-285750">
              <a:buFont typeface="Arial"/>
              <a:buChar char="•"/>
            </a:pPr>
            <a:r>
              <a:rPr lang="en-US" dirty="0" smtClean="0">
                <a:solidFill>
                  <a:srgbClr val="2A2A2A"/>
                </a:solidFill>
              </a:rPr>
              <a:t>Landscape</a:t>
            </a:r>
            <a:endParaRPr lang="en-US" dirty="0">
              <a:solidFill>
                <a:srgbClr val="2A2A2A"/>
              </a:solidFill>
            </a:endParaRPr>
          </a:p>
          <a:p>
            <a:pPr marL="285750" indent="-285750">
              <a:buFont typeface="Arial"/>
              <a:buChar char="•"/>
            </a:pPr>
            <a:r>
              <a:rPr lang="en-US" dirty="0" smtClean="0">
                <a:solidFill>
                  <a:srgbClr val="2A2A2A"/>
                </a:solidFill>
              </a:rPr>
              <a:t>Snapped</a:t>
            </a:r>
            <a:endParaRPr lang="en-US" dirty="0">
              <a:solidFill>
                <a:srgbClr val="2A2A2A"/>
              </a:solidFill>
            </a:endParaRPr>
          </a:p>
        </p:txBody>
      </p:sp>
    </p:spTree>
    <p:extLst>
      <p:ext uri="{BB962C8B-B14F-4D97-AF65-F5344CB8AC3E}">
        <p14:creationId xmlns:p14="http://schemas.microsoft.com/office/powerpoint/2010/main" val="115400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401955"/>
            <a:ext cx="8229600" cy="360548"/>
          </a:xfrm>
        </p:spPr>
        <p:txBody>
          <a:bodyPr>
            <a:normAutofit fontScale="90000"/>
          </a:bodyPr>
          <a:lstStyle/>
          <a:p>
            <a:pPr algn="l"/>
            <a:r>
              <a:rPr lang="en-US" dirty="0" err="1" smtClean="0"/>
              <a:t>Controles</a:t>
            </a:r>
            <a:r>
              <a:rPr lang="en-US" dirty="0" smtClean="0"/>
              <a:t> </a:t>
            </a:r>
            <a:r>
              <a:rPr lang="en-US" dirty="0" err="1" smtClean="0"/>
              <a:t>diferentes</a:t>
            </a:r>
            <a:endParaRPr lang="en-US" dirty="0"/>
          </a:p>
        </p:txBody>
      </p:sp>
      <p:pic>
        <p:nvPicPr>
          <p:cNvPr id="1026" name="Picture 2" descr="http://www.jeffblankenburg.com/wp-content/uploads/2012/11/GridView_thumb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8419" y="1502325"/>
            <a:ext cx="5308381" cy="2972693"/>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Rectangle 10"/>
          <p:cNvSpPr/>
          <p:nvPr/>
        </p:nvSpPr>
        <p:spPr>
          <a:xfrm>
            <a:off x="457200" y="1502325"/>
            <a:ext cx="2632364" cy="2400657"/>
          </a:xfrm>
          <a:prstGeom prst="rect">
            <a:avLst/>
          </a:prstGeom>
        </p:spPr>
        <p:txBody>
          <a:bodyPr wrap="square">
            <a:spAutoFit/>
          </a:bodyPr>
          <a:lstStyle/>
          <a:p>
            <a:r>
              <a:rPr lang="en-US" sz="2400" dirty="0" err="1" smtClean="0">
                <a:solidFill>
                  <a:schemeClr val="accent1"/>
                </a:solidFill>
              </a:rPr>
              <a:t>GridView</a:t>
            </a:r>
            <a:endParaRPr lang="en-US" sz="2400" dirty="0">
              <a:solidFill>
                <a:schemeClr val="accent1"/>
              </a:solidFill>
            </a:endParaRPr>
          </a:p>
          <a:p>
            <a:endParaRPr lang="en-US" dirty="0" smtClean="0"/>
          </a:p>
          <a:p>
            <a:pPr marL="285750" indent="-285750">
              <a:buFont typeface="Arial"/>
              <a:buChar char="•"/>
            </a:pPr>
            <a:r>
              <a:rPr lang="en-US" dirty="0" err="1" smtClean="0">
                <a:solidFill>
                  <a:srgbClr val="2A2A2A"/>
                </a:solidFill>
              </a:rPr>
              <a:t>Posibilidad</a:t>
            </a:r>
            <a:r>
              <a:rPr lang="en-US" dirty="0" smtClean="0">
                <a:solidFill>
                  <a:srgbClr val="2A2A2A"/>
                </a:solidFill>
              </a:rPr>
              <a:t> de </a:t>
            </a:r>
            <a:r>
              <a:rPr lang="en-US" dirty="0" err="1" smtClean="0">
                <a:solidFill>
                  <a:srgbClr val="2A2A2A"/>
                </a:solidFill>
              </a:rPr>
              <a:t>cear</a:t>
            </a:r>
            <a:r>
              <a:rPr lang="en-US" dirty="0" smtClean="0">
                <a:solidFill>
                  <a:srgbClr val="2A2A2A"/>
                </a:solidFill>
              </a:rPr>
              <a:t> </a:t>
            </a:r>
            <a:r>
              <a:rPr lang="en-US" dirty="0" err="1" smtClean="0">
                <a:solidFill>
                  <a:srgbClr val="2A2A2A"/>
                </a:solidFill>
              </a:rPr>
              <a:t>Grupos</a:t>
            </a:r>
            <a:endParaRPr lang="en-US" dirty="0" smtClean="0">
              <a:solidFill>
                <a:srgbClr val="2A2A2A"/>
              </a:solidFill>
            </a:endParaRPr>
          </a:p>
          <a:p>
            <a:pPr marL="285750" indent="-285750">
              <a:buFont typeface="Arial"/>
              <a:buChar char="•"/>
            </a:pPr>
            <a:r>
              <a:rPr lang="en-US" dirty="0" err="1" smtClean="0">
                <a:solidFill>
                  <a:srgbClr val="2A2A2A"/>
                </a:solidFill>
              </a:rPr>
              <a:t>Conjunto</a:t>
            </a:r>
            <a:r>
              <a:rPr lang="en-US" dirty="0" smtClean="0">
                <a:solidFill>
                  <a:srgbClr val="2A2A2A"/>
                </a:solidFill>
              </a:rPr>
              <a:t> de Tiles</a:t>
            </a:r>
            <a:endParaRPr lang="en-US" dirty="0">
              <a:solidFill>
                <a:srgbClr val="2A2A2A"/>
              </a:solidFill>
            </a:endParaRPr>
          </a:p>
          <a:p>
            <a:pPr marL="285750" indent="-285750">
              <a:buFont typeface="Arial"/>
              <a:buChar char="•"/>
            </a:pPr>
            <a:r>
              <a:rPr lang="en-US" dirty="0" err="1" smtClean="0">
                <a:solidFill>
                  <a:srgbClr val="2A2A2A"/>
                </a:solidFill>
              </a:rPr>
              <a:t>Tamaño</a:t>
            </a:r>
            <a:r>
              <a:rPr lang="en-US" dirty="0" smtClean="0">
                <a:solidFill>
                  <a:srgbClr val="2A2A2A"/>
                </a:solidFill>
              </a:rPr>
              <a:t> de los </a:t>
            </a:r>
            <a:r>
              <a:rPr lang="en-US" dirty="0" err="1" smtClean="0">
                <a:solidFill>
                  <a:srgbClr val="2A2A2A"/>
                </a:solidFill>
              </a:rPr>
              <a:t>elementos</a:t>
            </a:r>
            <a:r>
              <a:rPr lang="en-US" dirty="0" smtClean="0">
                <a:solidFill>
                  <a:srgbClr val="2A2A2A"/>
                </a:solidFill>
              </a:rPr>
              <a:t> </a:t>
            </a:r>
            <a:r>
              <a:rPr lang="en-US" dirty="0" err="1" smtClean="0">
                <a:solidFill>
                  <a:srgbClr val="2A2A2A"/>
                </a:solidFill>
              </a:rPr>
              <a:t>puede</a:t>
            </a:r>
            <a:r>
              <a:rPr lang="en-US" dirty="0" smtClean="0">
                <a:solidFill>
                  <a:srgbClr val="2A2A2A"/>
                </a:solidFill>
              </a:rPr>
              <a:t> </a:t>
            </a:r>
            <a:r>
              <a:rPr lang="en-US" dirty="0" err="1" smtClean="0">
                <a:solidFill>
                  <a:srgbClr val="2A2A2A"/>
                </a:solidFill>
              </a:rPr>
              <a:t>ser</a:t>
            </a:r>
            <a:r>
              <a:rPr lang="en-US" dirty="0" smtClean="0">
                <a:solidFill>
                  <a:srgbClr val="2A2A2A"/>
                </a:solidFill>
              </a:rPr>
              <a:t> </a:t>
            </a:r>
            <a:r>
              <a:rPr lang="en-US" dirty="0" err="1" smtClean="0">
                <a:solidFill>
                  <a:srgbClr val="2A2A2A"/>
                </a:solidFill>
              </a:rPr>
              <a:t>dinámico</a:t>
            </a:r>
            <a:r>
              <a:rPr lang="en-US" dirty="0" smtClean="0">
                <a:solidFill>
                  <a:srgbClr val="2A2A2A"/>
                </a:solidFill>
              </a:rPr>
              <a:t>.</a:t>
            </a:r>
            <a:endParaRPr lang="en-US" dirty="0">
              <a:solidFill>
                <a:srgbClr val="2A2A2A"/>
              </a:solidFill>
            </a:endParaRPr>
          </a:p>
        </p:txBody>
      </p:sp>
    </p:spTree>
    <p:extLst>
      <p:ext uri="{BB962C8B-B14F-4D97-AF65-F5344CB8AC3E}">
        <p14:creationId xmlns:p14="http://schemas.microsoft.com/office/powerpoint/2010/main" val="128495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275856" y="1923678"/>
            <a:ext cx="5832648" cy="1296144"/>
          </a:xfrm>
        </p:spPr>
        <p:txBody>
          <a:bodyPr/>
          <a:lstStyle/>
          <a:p>
            <a:pPr marL="0" indent="0">
              <a:buNone/>
            </a:pPr>
            <a:r>
              <a:rPr lang="en-US" sz="6000" dirty="0" err="1" smtClean="0"/>
              <a:t>Introducción</a:t>
            </a:r>
            <a:r>
              <a:rPr lang="en-US" sz="6000" dirty="0" smtClean="0"/>
              <a:t>.</a:t>
            </a:r>
            <a:endParaRPr lang="en-US" sz="6000" dirty="0"/>
          </a:p>
        </p:txBody>
      </p:sp>
      <p:sp>
        <p:nvSpPr>
          <p:cNvPr id="4" name="Isosceles Triangle 3">
            <a:hlinkClick r:id="rId2"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6600" spc="-75" dirty="0" smtClean="0">
                <a:gradFill>
                  <a:gsLst>
                    <a:gs pos="0">
                      <a:srgbClr val="FFFFFF"/>
                    </a:gs>
                    <a:gs pos="100000">
                      <a:srgbClr val="FFFFFF"/>
                    </a:gs>
                  </a:gsLst>
                  <a:lin ang="5400000" scaled="0"/>
                </a:gradFill>
                <a:ea typeface="Segoe UI" pitchFamily="34" charset="0"/>
                <a:cs typeface="Segoe UI" pitchFamily="34" charset="0"/>
              </a:rPr>
              <a:t>1º</a:t>
            </a:r>
            <a:endParaRPr lang="en-US" sz="6600" spc="-7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6026993"/>
      </p:ext>
    </p:extLst>
  </p:cSld>
  <p:clrMapOvr>
    <a:masterClrMapping/>
  </p:clrMapOvr>
  <mc:AlternateContent xmlns:mc="http://schemas.openxmlformats.org/markup-compatibility/2006" xmlns:p14="http://schemas.microsoft.com/office/powerpoint/2010/main">
    <mc:Choice Requires="p14">
      <p:transition spd="slow" p14:dur="2000" advClick="0">
        <p14:ferris dir="l"/>
      </p:transition>
    </mc:Choice>
    <mc:Fallback xmlns="">
      <p:transition xmlns:p14="http://schemas.microsoft.com/office/powerpoint/2010/main" spd="slow" advClick="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401955"/>
            <a:ext cx="8229600" cy="360548"/>
          </a:xfrm>
        </p:spPr>
        <p:txBody>
          <a:bodyPr>
            <a:normAutofit fontScale="90000"/>
          </a:bodyPr>
          <a:lstStyle/>
          <a:p>
            <a:pPr algn="l"/>
            <a:r>
              <a:rPr lang="en-US" dirty="0" err="1"/>
              <a:t>Controles</a:t>
            </a:r>
            <a:r>
              <a:rPr lang="en-US" dirty="0"/>
              <a:t> </a:t>
            </a:r>
            <a:r>
              <a:rPr lang="en-US" dirty="0" err="1"/>
              <a:t>diferentes</a:t>
            </a:r>
            <a:endParaRPr lang="en-US" dirty="0"/>
          </a:p>
        </p:txBody>
      </p:sp>
      <p:sp>
        <p:nvSpPr>
          <p:cNvPr id="11" name="Rectangle 10"/>
          <p:cNvSpPr/>
          <p:nvPr/>
        </p:nvSpPr>
        <p:spPr>
          <a:xfrm>
            <a:off x="457200" y="1502325"/>
            <a:ext cx="2632364" cy="2123658"/>
          </a:xfrm>
          <a:prstGeom prst="rect">
            <a:avLst/>
          </a:prstGeom>
        </p:spPr>
        <p:txBody>
          <a:bodyPr wrap="square">
            <a:spAutoFit/>
          </a:bodyPr>
          <a:lstStyle/>
          <a:p>
            <a:r>
              <a:rPr lang="en-US" sz="2400" dirty="0" smtClean="0">
                <a:solidFill>
                  <a:schemeClr val="accent1"/>
                </a:solidFill>
              </a:rPr>
              <a:t>Semantic Zoom</a:t>
            </a:r>
            <a:endParaRPr lang="en-US" sz="2400" dirty="0">
              <a:solidFill>
                <a:schemeClr val="accent1"/>
              </a:solidFill>
            </a:endParaRPr>
          </a:p>
          <a:p>
            <a:endParaRPr lang="en-US" dirty="0" smtClean="0"/>
          </a:p>
          <a:p>
            <a:r>
              <a:rPr lang="en-US" dirty="0" smtClean="0">
                <a:solidFill>
                  <a:srgbClr val="2A2A2A"/>
                </a:solidFill>
              </a:rPr>
              <a:t>Pinch-zoom </a:t>
            </a:r>
            <a:r>
              <a:rPr lang="en-US" dirty="0" err="1" smtClean="0">
                <a:solidFill>
                  <a:srgbClr val="2A2A2A"/>
                </a:solidFill>
              </a:rPr>
              <a:t>para</a:t>
            </a:r>
            <a:r>
              <a:rPr lang="en-US" dirty="0" smtClean="0">
                <a:solidFill>
                  <a:srgbClr val="2A2A2A"/>
                </a:solidFill>
              </a:rPr>
              <a:t> </a:t>
            </a:r>
            <a:r>
              <a:rPr lang="en-US" dirty="0" err="1" smtClean="0">
                <a:solidFill>
                  <a:srgbClr val="2A2A2A"/>
                </a:solidFill>
              </a:rPr>
              <a:t>visualizar</a:t>
            </a:r>
            <a:r>
              <a:rPr lang="en-US" dirty="0" smtClean="0">
                <a:solidFill>
                  <a:srgbClr val="2A2A2A"/>
                </a:solidFill>
              </a:rPr>
              <a:t> </a:t>
            </a:r>
            <a:r>
              <a:rPr lang="en-US" dirty="0" err="1" smtClean="0">
                <a:solidFill>
                  <a:srgbClr val="2A2A2A"/>
                </a:solidFill>
              </a:rPr>
              <a:t>todos</a:t>
            </a:r>
            <a:r>
              <a:rPr lang="en-US" dirty="0" smtClean="0">
                <a:solidFill>
                  <a:srgbClr val="2A2A2A"/>
                </a:solidFill>
              </a:rPr>
              <a:t> los </a:t>
            </a:r>
            <a:r>
              <a:rPr lang="en-US" dirty="0" err="1" smtClean="0">
                <a:solidFill>
                  <a:srgbClr val="2A2A2A"/>
                </a:solidFill>
              </a:rPr>
              <a:t>elementos</a:t>
            </a:r>
            <a:r>
              <a:rPr lang="en-US" dirty="0" smtClean="0">
                <a:solidFill>
                  <a:srgbClr val="2A2A2A"/>
                </a:solidFill>
              </a:rPr>
              <a:t> o los </a:t>
            </a:r>
            <a:r>
              <a:rPr lang="en-US" dirty="0" err="1" smtClean="0">
                <a:solidFill>
                  <a:srgbClr val="2A2A2A"/>
                </a:solidFill>
              </a:rPr>
              <a:t>grupos</a:t>
            </a:r>
            <a:r>
              <a:rPr lang="en-US" dirty="0" smtClean="0">
                <a:solidFill>
                  <a:srgbClr val="2A2A2A"/>
                </a:solidFill>
              </a:rPr>
              <a:t> de los </a:t>
            </a:r>
            <a:r>
              <a:rPr lang="en-US" dirty="0" err="1" smtClean="0">
                <a:solidFill>
                  <a:srgbClr val="2A2A2A"/>
                </a:solidFill>
              </a:rPr>
              <a:t>elementos</a:t>
            </a:r>
            <a:r>
              <a:rPr lang="en-US" dirty="0" smtClean="0">
                <a:solidFill>
                  <a:srgbClr val="2A2A2A"/>
                </a:solidFill>
              </a:rPr>
              <a:t>.</a:t>
            </a:r>
          </a:p>
          <a:p>
            <a:endParaRPr lang="en-US" dirty="0" smtClean="0">
              <a:solidFill>
                <a:srgbClr val="2A2A2A"/>
              </a:solidFill>
            </a:endParaRPr>
          </a:p>
        </p:txBody>
      </p:sp>
      <p:pic>
        <p:nvPicPr>
          <p:cNvPr id="9" name="Picture 8" title="Screen shot of Contoso Cookbook, with search pane containing a search suggestion (&quot;sugar&quot; for &quot;su&quot;) search results page containing search results for &quot;sugar&quot;"/>
          <p:cNvPicPr/>
          <p:nvPr/>
        </p:nvPicPr>
        <p:blipFill>
          <a:blip r:embed="rId3"/>
          <a:stretch>
            <a:fillRect/>
          </a:stretch>
        </p:blipFill>
        <p:spPr>
          <a:xfrm>
            <a:off x="3411842" y="1502325"/>
            <a:ext cx="5274958" cy="2963685"/>
          </a:xfrm>
          <a:prstGeom prst="rect">
            <a:avLst/>
          </a:prstGeom>
        </p:spPr>
      </p:pic>
      <p:pic>
        <p:nvPicPr>
          <p:cNvPr id="10" name="Picture 9" title="The zoomed-out start page"/>
          <p:cNvPicPr/>
          <p:nvPr/>
        </p:nvPicPr>
        <p:blipFill>
          <a:blip r:embed="rId4"/>
          <a:stretch>
            <a:fillRect/>
          </a:stretch>
        </p:blipFill>
        <p:spPr>
          <a:xfrm>
            <a:off x="3411842" y="1502326"/>
            <a:ext cx="5274958" cy="2963685"/>
          </a:xfrm>
          <a:prstGeom prst="rect">
            <a:avLst/>
          </a:prstGeom>
        </p:spPr>
      </p:pic>
    </p:spTree>
    <p:extLst>
      <p:ext uri="{BB962C8B-B14F-4D97-AF65-F5344CB8AC3E}">
        <p14:creationId xmlns:p14="http://schemas.microsoft.com/office/powerpoint/2010/main" val="35246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xit" presetSubtype="4" decel="100000" fill="hold" nodeType="withEffect">
                                  <p:stCondLst>
                                    <p:cond delay="0"/>
                                  </p:stCondLst>
                                  <p:childTnLst>
                                    <p:anim calcmode="lin" valueType="num">
                                      <p:cBhvr additive="base">
                                        <p:cTn id="10" dur="500"/>
                                        <p:tgtEl>
                                          <p:spTgt spid="9"/>
                                        </p:tgtEl>
                                        <p:attrNameLst>
                                          <p:attrName>ppt_x</p:attrName>
                                        </p:attrNameLst>
                                      </p:cBhvr>
                                      <p:tavLst>
                                        <p:tav tm="0">
                                          <p:val>
                                            <p:strVal val="ppt_x"/>
                                          </p:val>
                                        </p:tav>
                                        <p:tav tm="100000">
                                          <p:val>
                                            <p:strVal val="ppt_x"/>
                                          </p:val>
                                        </p:tav>
                                      </p:tavLst>
                                    </p:anim>
                                    <p:anim calcmode="lin" valueType="num">
                                      <p:cBhvr additive="base">
                                        <p:cTn id="11" dur="500"/>
                                        <p:tgtEl>
                                          <p:spTgt spid="9"/>
                                        </p:tgtEl>
                                        <p:attrNameLst>
                                          <p:attrName>ppt_y</p:attrName>
                                        </p:attrNameLst>
                                      </p:cBhvr>
                                      <p:tavLst>
                                        <p:tav tm="0">
                                          <p:val>
                                            <p:strVal val="ppt_y"/>
                                          </p:val>
                                        </p:tav>
                                        <p:tav tm="100000">
                                          <p:val>
                                            <p:strVal val="1+ppt_h/2"/>
                                          </p:val>
                                        </p:tav>
                                      </p:tavLst>
                                    </p:anim>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401955"/>
            <a:ext cx="8229600" cy="387798"/>
          </a:xfrm>
        </p:spPr>
        <p:txBody>
          <a:bodyPr>
            <a:normAutofit fontScale="90000"/>
          </a:bodyPr>
          <a:lstStyle/>
          <a:p>
            <a:pPr algn="l"/>
            <a:r>
              <a:rPr lang="en-US" dirty="0" err="1"/>
              <a:t>Controles</a:t>
            </a:r>
            <a:r>
              <a:rPr lang="en-US" dirty="0"/>
              <a:t> </a:t>
            </a:r>
            <a:r>
              <a:rPr lang="en-US" dirty="0" err="1"/>
              <a:t>diferentes</a:t>
            </a:r>
            <a:endParaRPr lang="en-US" dirty="0"/>
          </a:p>
        </p:txBody>
      </p:sp>
      <p:sp>
        <p:nvSpPr>
          <p:cNvPr id="10" name="Rectangle 9"/>
          <p:cNvSpPr/>
          <p:nvPr/>
        </p:nvSpPr>
        <p:spPr>
          <a:xfrm>
            <a:off x="457200" y="1502325"/>
            <a:ext cx="2632364" cy="1846659"/>
          </a:xfrm>
          <a:prstGeom prst="rect">
            <a:avLst/>
          </a:prstGeom>
        </p:spPr>
        <p:txBody>
          <a:bodyPr wrap="square">
            <a:spAutoFit/>
          </a:bodyPr>
          <a:lstStyle/>
          <a:p>
            <a:r>
              <a:rPr lang="en-US" sz="2400" dirty="0" smtClean="0">
                <a:solidFill>
                  <a:schemeClr val="accent1"/>
                </a:solidFill>
              </a:rPr>
              <a:t>Panorama</a:t>
            </a:r>
            <a:endParaRPr lang="en-US" sz="2400" dirty="0">
              <a:solidFill>
                <a:schemeClr val="accent1"/>
              </a:solidFill>
            </a:endParaRPr>
          </a:p>
          <a:p>
            <a:endParaRPr lang="en-US" dirty="0" smtClean="0"/>
          </a:p>
          <a:p>
            <a:r>
              <a:rPr lang="en-US" dirty="0" err="1" smtClean="0">
                <a:solidFill>
                  <a:srgbClr val="2A2A2A"/>
                </a:solidFill>
              </a:rPr>
              <a:t>Introducción</a:t>
            </a:r>
            <a:r>
              <a:rPr lang="en-US" dirty="0" smtClean="0">
                <a:solidFill>
                  <a:srgbClr val="2A2A2A"/>
                </a:solidFill>
              </a:rPr>
              <a:t> al </a:t>
            </a:r>
            <a:r>
              <a:rPr lang="en-US" dirty="0" err="1" smtClean="0">
                <a:solidFill>
                  <a:srgbClr val="2A2A2A"/>
                </a:solidFill>
              </a:rPr>
              <a:t>contenido</a:t>
            </a:r>
            <a:r>
              <a:rPr lang="en-US" dirty="0" smtClean="0">
                <a:solidFill>
                  <a:srgbClr val="2A2A2A"/>
                </a:solidFill>
              </a:rPr>
              <a:t> y </a:t>
            </a:r>
            <a:r>
              <a:rPr lang="en-US" dirty="0" err="1" smtClean="0">
                <a:solidFill>
                  <a:srgbClr val="2A2A2A"/>
                </a:solidFill>
              </a:rPr>
              <a:t>exploración</a:t>
            </a:r>
            <a:r>
              <a:rPr lang="en-US" dirty="0">
                <a:solidFill>
                  <a:srgbClr val="2A2A2A"/>
                </a:solidFill>
              </a:rPr>
              <a:t>.</a:t>
            </a:r>
            <a:endParaRPr lang="en-US" dirty="0" smtClean="0">
              <a:solidFill>
                <a:srgbClr val="2A2A2A"/>
              </a:solidFill>
            </a:endParaRPr>
          </a:p>
          <a:p>
            <a:endParaRPr lang="en-US" dirty="0" smtClean="0"/>
          </a:p>
        </p:txBody>
      </p:sp>
      <p:pic>
        <p:nvPicPr>
          <p:cNvPr id="5" name="Marcador de contenido 4" descr="panorama-ejemplo.jpg"/>
          <p:cNvPicPr>
            <a:picLocks noGrp="1" noChangeAspect="1"/>
          </p:cNvPicPr>
          <p:nvPr>
            <p:ph sz="quarter" idx="25"/>
          </p:nvPr>
        </p:nvPicPr>
        <p:blipFill>
          <a:blip r:embed="rId3" cstate="print">
            <a:extLst>
              <a:ext uri="{28A0092B-C50C-407E-A947-70E740481C1C}">
                <a14:useLocalDpi xmlns:a14="http://schemas.microsoft.com/office/drawing/2010/main" val="0"/>
              </a:ext>
            </a:extLst>
          </a:blip>
          <a:srcRect t="11506" b="11506"/>
          <a:stretch>
            <a:fillRect/>
          </a:stretch>
        </p:blipFill>
        <p:spPr>
          <a:xfrm>
            <a:off x="2850357" y="1220788"/>
            <a:ext cx="6162580" cy="3727226"/>
          </a:xfrm>
        </p:spPr>
      </p:pic>
    </p:spTree>
    <p:extLst>
      <p:ext uri="{BB962C8B-B14F-4D97-AF65-F5344CB8AC3E}">
        <p14:creationId xmlns:p14="http://schemas.microsoft.com/office/powerpoint/2010/main" val="313141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401955"/>
            <a:ext cx="8229600" cy="387798"/>
          </a:xfrm>
        </p:spPr>
        <p:txBody>
          <a:bodyPr>
            <a:normAutofit fontScale="90000"/>
          </a:bodyPr>
          <a:lstStyle/>
          <a:p>
            <a:pPr algn="l"/>
            <a:r>
              <a:rPr lang="en-US" dirty="0" err="1"/>
              <a:t>Controles</a:t>
            </a:r>
            <a:r>
              <a:rPr lang="en-US" dirty="0"/>
              <a:t> </a:t>
            </a:r>
            <a:r>
              <a:rPr lang="en-US" dirty="0" err="1"/>
              <a:t>diferentes</a:t>
            </a:r>
            <a:endParaRPr lang="en-US" dirty="0"/>
          </a:p>
        </p:txBody>
      </p:sp>
      <p:sp>
        <p:nvSpPr>
          <p:cNvPr id="10" name="Rectangle 9"/>
          <p:cNvSpPr/>
          <p:nvPr/>
        </p:nvSpPr>
        <p:spPr>
          <a:xfrm>
            <a:off x="457200" y="1502325"/>
            <a:ext cx="2632364" cy="1846659"/>
          </a:xfrm>
          <a:prstGeom prst="rect">
            <a:avLst/>
          </a:prstGeom>
        </p:spPr>
        <p:txBody>
          <a:bodyPr wrap="square">
            <a:spAutoFit/>
          </a:bodyPr>
          <a:lstStyle/>
          <a:p>
            <a:r>
              <a:rPr lang="en-US" sz="2400" dirty="0" err="1" smtClean="0">
                <a:solidFill>
                  <a:schemeClr val="accent1"/>
                </a:solidFill>
              </a:rPr>
              <a:t>LongListSelector</a:t>
            </a:r>
            <a:endParaRPr lang="en-US" sz="2400" dirty="0">
              <a:solidFill>
                <a:schemeClr val="accent1"/>
              </a:solidFill>
            </a:endParaRPr>
          </a:p>
          <a:p>
            <a:pPr marL="285750" indent="-285750">
              <a:buFont typeface="Arial"/>
              <a:buChar char="•"/>
            </a:pPr>
            <a:endParaRPr lang="en-US" dirty="0" smtClean="0"/>
          </a:p>
          <a:p>
            <a:pPr marL="285750" indent="-285750">
              <a:buFont typeface="Arial"/>
              <a:buChar char="•"/>
            </a:pPr>
            <a:r>
              <a:rPr lang="en-US" dirty="0" smtClean="0">
                <a:solidFill>
                  <a:srgbClr val="2A2A2A"/>
                </a:solidFill>
              </a:rPr>
              <a:t>Headers and Footers</a:t>
            </a:r>
            <a:endParaRPr lang="en-US" dirty="0">
              <a:solidFill>
                <a:srgbClr val="2A2A2A"/>
              </a:solidFill>
            </a:endParaRPr>
          </a:p>
          <a:p>
            <a:pPr marL="285750" indent="-285750">
              <a:buFont typeface="Arial"/>
              <a:buChar char="•"/>
            </a:pPr>
            <a:r>
              <a:rPr lang="en-US" dirty="0" smtClean="0">
                <a:solidFill>
                  <a:srgbClr val="2A2A2A"/>
                </a:solidFill>
              </a:rPr>
              <a:t>Group header navigation</a:t>
            </a:r>
          </a:p>
          <a:p>
            <a:endParaRPr lang="en-US" dirty="0" smtClean="0"/>
          </a:p>
        </p:txBody>
      </p:sp>
      <p:pic>
        <p:nvPicPr>
          <p:cNvPr id="5122" name="Picture 2" descr="LongListSel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4348" y="905328"/>
            <a:ext cx="3885880" cy="369158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0228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401955"/>
            <a:ext cx="8229600" cy="387798"/>
          </a:xfrm>
        </p:spPr>
        <p:txBody>
          <a:bodyPr>
            <a:normAutofit fontScale="90000"/>
          </a:bodyPr>
          <a:lstStyle/>
          <a:p>
            <a:pPr algn="l"/>
            <a:r>
              <a:rPr lang="en-US" dirty="0"/>
              <a:t>Similitudes en UX – </a:t>
            </a:r>
            <a:r>
              <a:rPr lang="en-US" dirty="0" smtClean="0"/>
              <a:t>Vista </a:t>
            </a:r>
            <a:r>
              <a:rPr lang="en-US" dirty="0" err="1" smtClean="0"/>
              <a:t>Detalles</a:t>
            </a:r>
            <a:endParaRPr lang="en-US" dirty="0"/>
          </a:p>
        </p:txBody>
      </p:sp>
      <p:sp>
        <p:nvSpPr>
          <p:cNvPr id="10" name="Rectangle 9"/>
          <p:cNvSpPr/>
          <p:nvPr/>
        </p:nvSpPr>
        <p:spPr>
          <a:xfrm>
            <a:off x="356970" y="864550"/>
            <a:ext cx="5336561" cy="738664"/>
          </a:xfrm>
          <a:prstGeom prst="rect">
            <a:avLst/>
          </a:prstGeom>
        </p:spPr>
        <p:txBody>
          <a:bodyPr wrap="square">
            <a:spAutoFit/>
          </a:bodyPr>
          <a:lstStyle/>
          <a:p>
            <a:r>
              <a:rPr lang="en-US" sz="2400" dirty="0" smtClean="0">
                <a:solidFill>
                  <a:schemeClr val="accent1"/>
                </a:solidFill>
              </a:rPr>
              <a:t>Horizontal scroll </a:t>
            </a:r>
            <a:r>
              <a:rPr lang="en-US" sz="2400" dirty="0" smtClean="0">
                <a:solidFill>
                  <a:schemeClr val="accent1"/>
                </a:solidFill>
                <a:sym typeface="Wingdings" panose="05000000000000000000" pitchFamily="2" charset="2"/>
              </a:rPr>
              <a:t> </a:t>
            </a:r>
            <a:r>
              <a:rPr lang="en-US" sz="2400" dirty="0" smtClean="0">
                <a:solidFill>
                  <a:schemeClr val="accent1"/>
                </a:solidFill>
              </a:rPr>
              <a:t>Vertical scroll</a:t>
            </a:r>
            <a:endParaRPr lang="en-US" sz="2400" dirty="0">
              <a:solidFill>
                <a:schemeClr val="accent1"/>
              </a:solidFill>
            </a:endParaRPr>
          </a:p>
          <a:p>
            <a:endParaRPr lang="en-US" dirty="0" smtClean="0"/>
          </a:p>
        </p:txBody>
      </p:sp>
      <p:pic>
        <p:nvPicPr>
          <p:cNvPr id="11" name="Picture 10" title="Screen shot of Contoso Cookbook item-detail page with the app bar displayed at the bottom of the screen"/>
          <p:cNvPicPr/>
          <p:nvPr/>
        </p:nvPicPr>
        <p:blipFill>
          <a:blip r:embed="rId3"/>
          <a:stretch>
            <a:fillRect/>
          </a:stretch>
        </p:blipFill>
        <p:spPr>
          <a:xfrm>
            <a:off x="457200" y="1451185"/>
            <a:ext cx="5029200" cy="2825115"/>
          </a:xfrm>
          <a:prstGeom prst="rect">
            <a:avLst/>
          </a:prstGeom>
        </p:spPr>
      </p:pic>
      <p:pic>
        <p:nvPicPr>
          <p:cNvPr id="3" name="Picture 2"/>
          <p:cNvPicPr>
            <a:picLocks noChangeAspect="1"/>
          </p:cNvPicPr>
          <p:nvPr/>
        </p:nvPicPr>
        <p:blipFill>
          <a:blip r:embed="rId4"/>
          <a:stretch>
            <a:fillRect/>
          </a:stretch>
        </p:blipFill>
        <p:spPr>
          <a:xfrm>
            <a:off x="6220293" y="1451185"/>
            <a:ext cx="1576117" cy="2825115"/>
          </a:xfrm>
          <a:prstGeom prst="rect">
            <a:avLst/>
          </a:prstGeom>
        </p:spPr>
      </p:pic>
    </p:spTree>
    <p:extLst>
      <p:ext uri="{BB962C8B-B14F-4D97-AF65-F5344CB8AC3E}">
        <p14:creationId xmlns:p14="http://schemas.microsoft.com/office/powerpoint/2010/main" val="230093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decel="100000" fill="hold" nodeType="after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401955"/>
            <a:ext cx="8229600" cy="360548"/>
          </a:xfrm>
        </p:spPr>
        <p:txBody>
          <a:bodyPr>
            <a:normAutofit fontScale="90000"/>
          </a:bodyPr>
          <a:lstStyle/>
          <a:p>
            <a:pPr algn="l"/>
            <a:r>
              <a:rPr lang="en-US" dirty="0" smtClean="0"/>
              <a:t>Similitudes en UX </a:t>
            </a:r>
            <a:endParaRPr lang="en-US" dirty="0"/>
          </a:p>
        </p:txBody>
      </p:sp>
      <p:sp>
        <p:nvSpPr>
          <p:cNvPr id="10" name="Rectangle 9"/>
          <p:cNvSpPr/>
          <p:nvPr/>
        </p:nvSpPr>
        <p:spPr>
          <a:xfrm>
            <a:off x="356970" y="864550"/>
            <a:ext cx="5336561" cy="738664"/>
          </a:xfrm>
          <a:prstGeom prst="rect">
            <a:avLst/>
          </a:prstGeom>
        </p:spPr>
        <p:txBody>
          <a:bodyPr wrap="square">
            <a:spAutoFit/>
          </a:bodyPr>
          <a:lstStyle/>
          <a:p>
            <a:r>
              <a:rPr lang="en-US" sz="2400" dirty="0" smtClean="0">
                <a:solidFill>
                  <a:schemeClr val="accent1"/>
                </a:solidFill>
              </a:rPr>
              <a:t>Semantic Zoom </a:t>
            </a:r>
            <a:r>
              <a:rPr lang="en-US" sz="2400" dirty="0" smtClean="0">
                <a:solidFill>
                  <a:schemeClr val="accent1"/>
                </a:solidFill>
                <a:sym typeface="Wingdings" panose="05000000000000000000" pitchFamily="2" charset="2"/>
              </a:rPr>
              <a:t> </a:t>
            </a:r>
            <a:r>
              <a:rPr lang="en-US" sz="2400" dirty="0" smtClean="0">
                <a:solidFill>
                  <a:schemeClr val="accent1"/>
                </a:solidFill>
              </a:rPr>
              <a:t>Pivot</a:t>
            </a:r>
            <a:endParaRPr lang="en-US" sz="2400" dirty="0">
              <a:solidFill>
                <a:schemeClr val="accent1"/>
              </a:solidFill>
            </a:endParaRPr>
          </a:p>
          <a:p>
            <a:endParaRPr lang="en-US" dirty="0" smtClean="0"/>
          </a:p>
        </p:txBody>
      </p:sp>
      <p:pic>
        <p:nvPicPr>
          <p:cNvPr id="2" name="Picture 1"/>
          <p:cNvPicPr>
            <a:picLocks noChangeAspect="1"/>
          </p:cNvPicPr>
          <p:nvPr/>
        </p:nvPicPr>
        <p:blipFill>
          <a:blip r:embed="rId3"/>
          <a:stretch>
            <a:fillRect/>
          </a:stretch>
        </p:blipFill>
        <p:spPr>
          <a:xfrm>
            <a:off x="6327688" y="1452278"/>
            <a:ext cx="1709697" cy="3063777"/>
          </a:xfrm>
          <a:prstGeom prst="rect">
            <a:avLst/>
          </a:prstGeom>
        </p:spPr>
      </p:pic>
      <p:pic>
        <p:nvPicPr>
          <p:cNvPr id="9" name="Picture 8" title="The zoomed-out start page"/>
          <p:cNvPicPr/>
          <p:nvPr/>
        </p:nvPicPr>
        <p:blipFill>
          <a:blip r:embed="rId4"/>
          <a:stretch>
            <a:fillRect/>
          </a:stretch>
        </p:blipFill>
        <p:spPr>
          <a:xfrm>
            <a:off x="457200" y="1502325"/>
            <a:ext cx="5274958" cy="2963685"/>
          </a:xfrm>
          <a:prstGeom prst="rect">
            <a:avLst/>
          </a:prstGeom>
        </p:spPr>
      </p:pic>
    </p:spTree>
    <p:extLst>
      <p:ext uri="{BB962C8B-B14F-4D97-AF65-F5344CB8AC3E}">
        <p14:creationId xmlns:p14="http://schemas.microsoft.com/office/powerpoint/2010/main" val="251898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nodeType="afterEffect">
                                  <p:stCondLst>
                                    <p:cond delay="25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401955"/>
            <a:ext cx="8229600" cy="387798"/>
          </a:xfrm>
        </p:spPr>
        <p:txBody>
          <a:bodyPr>
            <a:normAutofit fontScale="90000"/>
          </a:bodyPr>
          <a:lstStyle/>
          <a:p>
            <a:pPr algn="l"/>
            <a:r>
              <a:rPr lang="en-US" dirty="0"/>
              <a:t>Similitudes en UX </a:t>
            </a:r>
          </a:p>
        </p:txBody>
      </p:sp>
      <p:sp>
        <p:nvSpPr>
          <p:cNvPr id="10" name="Rectangle 9"/>
          <p:cNvSpPr/>
          <p:nvPr/>
        </p:nvSpPr>
        <p:spPr>
          <a:xfrm>
            <a:off x="380360" y="789753"/>
            <a:ext cx="7215976" cy="461665"/>
          </a:xfrm>
          <a:prstGeom prst="rect">
            <a:avLst/>
          </a:prstGeom>
        </p:spPr>
        <p:txBody>
          <a:bodyPr wrap="square">
            <a:spAutoFit/>
          </a:bodyPr>
          <a:lstStyle/>
          <a:p>
            <a:r>
              <a:rPr lang="en-US" sz="2400" dirty="0" err="1" smtClean="0">
                <a:solidFill>
                  <a:schemeClr val="accent1"/>
                </a:solidFill>
              </a:rPr>
              <a:t>GridView</a:t>
            </a:r>
            <a:r>
              <a:rPr lang="en-US" sz="2400" dirty="0" smtClean="0">
                <a:solidFill>
                  <a:schemeClr val="accent1"/>
                </a:solidFill>
              </a:rPr>
              <a:t> + Semantic Zoom </a:t>
            </a:r>
            <a:r>
              <a:rPr lang="en-US" sz="2400" dirty="0" smtClean="0">
                <a:solidFill>
                  <a:schemeClr val="accent1"/>
                </a:solidFill>
                <a:sym typeface="Wingdings" panose="05000000000000000000" pitchFamily="2" charset="2"/>
              </a:rPr>
              <a:t> </a:t>
            </a:r>
            <a:r>
              <a:rPr lang="en-US" sz="2400" dirty="0" err="1" smtClean="0">
                <a:solidFill>
                  <a:schemeClr val="accent1"/>
                </a:solidFill>
              </a:rPr>
              <a:t>LongListSelector</a:t>
            </a:r>
            <a:endParaRPr lang="en-US" sz="2400" dirty="0">
              <a:solidFill>
                <a:schemeClr val="accent1"/>
              </a:solidFill>
            </a:endParaRPr>
          </a:p>
        </p:txBody>
      </p:sp>
      <p:pic>
        <p:nvPicPr>
          <p:cNvPr id="2" name="Picture 1"/>
          <p:cNvPicPr>
            <a:picLocks noChangeAspect="1"/>
          </p:cNvPicPr>
          <p:nvPr/>
        </p:nvPicPr>
        <p:blipFill>
          <a:blip r:embed="rId3"/>
          <a:stretch>
            <a:fillRect/>
          </a:stretch>
        </p:blipFill>
        <p:spPr>
          <a:xfrm>
            <a:off x="457200" y="1639216"/>
            <a:ext cx="4250661" cy="2393070"/>
          </a:xfrm>
          <a:prstGeom prst="rect">
            <a:avLst/>
          </a:prstGeom>
        </p:spPr>
      </p:pic>
      <p:pic>
        <p:nvPicPr>
          <p:cNvPr id="3" name="Picture 2"/>
          <p:cNvPicPr>
            <a:picLocks noChangeAspect="1"/>
          </p:cNvPicPr>
          <p:nvPr/>
        </p:nvPicPr>
        <p:blipFill>
          <a:blip r:embed="rId4"/>
          <a:stretch>
            <a:fillRect/>
          </a:stretch>
        </p:blipFill>
        <p:spPr>
          <a:xfrm>
            <a:off x="5590184" y="1639216"/>
            <a:ext cx="1421448" cy="2393070"/>
          </a:xfrm>
          <a:prstGeom prst="rect">
            <a:avLst/>
          </a:prstGeom>
        </p:spPr>
      </p:pic>
      <p:pic>
        <p:nvPicPr>
          <p:cNvPr id="6" name="Picture 5"/>
          <p:cNvPicPr>
            <a:picLocks noChangeAspect="1"/>
          </p:cNvPicPr>
          <p:nvPr/>
        </p:nvPicPr>
        <p:blipFill>
          <a:blip r:embed="rId5"/>
          <a:stretch>
            <a:fillRect/>
          </a:stretch>
        </p:blipFill>
        <p:spPr>
          <a:xfrm>
            <a:off x="7263995" y="1648938"/>
            <a:ext cx="1422805" cy="2383348"/>
          </a:xfrm>
          <a:prstGeom prst="rect">
            <a:avLst/>
          </a:prstGeom>
        </p:spPr>
      </p:pic>
    </p:spTree>
    <p:extLst>
      <p:ext uri="{BB962C8B-B14F-4D97-AF65-F5344CB8AC3E}">
        <p14:creationId xmlns:p14="http://schemas.microsoft.com/office/powerpoint/2010/main" val="183449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275856" y="1923678"/>
            <a:ext cx="5832648" cy="1296144"/>
          </a:xfrm>
        </p:spPr>
        <p:txBody>
          <a:bodyPr/>
          <a:lstStyle/>
          <a:p>
            <a:pPr marL="0" indent="0">
              <a:buNone/>
            </a:pPr>
            <a:r>
              <a:rPr lang="en-US" sz="4400" dirty="0" err="1" smtClean="0"/>
              <a:t>Llega</a:t>
            </a:r>
            <a:r>
              <a:rPr lang="en-US" sz="4400" dirty="0" smtClean="0"/>
              <a:t> el </a:t>
            </a:r>
            <a:r>
              <a:rPr lang="en-US" sz="4400" dirty="0" err="1" smtClean="0"/>
              <a:t>turno</a:t>
            </a:r>
            <a:r>
              <a:rPr lang="en-US" sz="4400" dirty="0" smtClean="0"/>
              <a:t> de Windows 8!</a:t>
            </a:r>
            <a:endParaRPr lang="en-US" sz="4400" dirty="0"/>
          </a:p>
        </p:txBody>
      </p:sp>
      <p:sp>
        <p:nvSpPr>
          <p:cNvPr id="4" name="Isosceles Triangle 3">
            <a:hlinkClick r:id="rId3"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2800" spc="-75" dirty="0" smtClean="0">
                <a:gradFill>
                  <a:gsLst>
                    <a:gs pos="0">
                      <a:srgbClr val="FFFFFF"/>
                    </a:gs>
                    <a:gs pos="100000">
                      <a:srgbClr val="FFFFFF"/>
                    </a:gs>
                  </a:gsLst>
                  <a:lin ang="5400000" scaled="0"/>
                </a:gradFill>
                <a:ea typeface="Segoe UI" pitchFamily="34" charset="0"/>
                <a:cs typeface="Segoe UI" pitchFamily="34" charset="0"/>
              </a:rPr>
              <a:t>DEMO</a:t>
            </a:r>
            <a:endParaRPr lang="en-US" sz="2800" spc="-7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0961396"/>
      </p:ext>
    </p:extLst>
  </p:cSld>
  <p:clrMapOvr>
    <a:masterClrMapping/>
  </p:clrMapOvr>
  <mc:AlternateContent xmlns:mc="http://schemas.openxmlformats.org/markup-compatibility/2006" xmlns:p14="http://schemas.microsoft.com/office/powerpoint/2010/main">
    <mc:Choice Requires="p14">
      <p:transition spd="slow" p14:dur="1300" advClick="0">
        <p14:pan/>
      </p:transition>
    </mc:Choice>
    <mc:Fallback xmlns="">
      <p:transition xmlns:p14="http://schemas.microsoft.com/office/powerpoint/2010/main" spd="slow" advClick="0">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p:txBody>
          <a:bodyPr/>
          <a:lstStyle/>
          <a:p>
            <a:pPr marL="0" indent="0">
              <a:buNone/>
            </a:pPr>
            <a:r>
              <a:rPr lang="en-US" sz="1800" dirty="0" smtClean="0"/>
              <a:t>WP7 </a:t>
            </a:r>
            <a:r>
              <a:rPr lang="en-US" sz="1800" dirty="0" err="1" smtClean="0"/>
              <a:t>puede</a:t>
            </a:r>
            <a:r>
              <a:rPr lang="en-US" sz="1800" dirty="0" smtClean="0"/>
              <a:t> </a:t>
            </a:r>
            <a:r>
              <a:rPr lang="en-US" sz="1800" dirty="0" err="1" smtClean="0"/>
              <a:t>utilizar</a:t>
            </a:r>
            <a:r>
              <a:rPr lang="en-US" sz="1800" dirty="0" smtClean="0"/>
              <a:t> </a:t>
            </a:r>
            <a:r>
              <a:rPr lang="en-US" sz="1800" dirty="0" err="1" smtClean="0"/>
              <a:t>Async</a:t>
            </a:r>
            <a:r>
              <a:rPr lang="en-US" sz="1800" dirty="0" smtClean="0"/>
              <a:t>/Await, gracias a un </a:t>
            </a:r>
            <a:r>
              <a:rPr lang="en-US" sz="1800" dirty="0" err="1" smtClean="0"/>
              <a:t>paquete</a:t>
            </a:r>
            <a:r>
              <a:rPr lang="en-US" sz="1800" dirty="0" smtClean="0"/>
              <a:t> </a:t>
            </a:r>
            <a:r>
              <a:rPr lang="en-US" sz="1800" dirty="0" err="1" smtClean="0"/>
              <a:t>NuGet</a:t>
            </a:r>
            <a:r>
              <a:rPr lang="en-US" sz="1800" dirty="0" smtClean="0"/>
              <a:t>!</a:t>
            </a:r>
          </a:p>
          <a:p>
            <a:pPr marL="0" indent="0">
              <a:buNone/>
            </a:pPr>
            <a:endParaRPr lang="en-US" sz="1800" dirty="0" smtClean="0"/>
          </a:p>
          <a:p>
            <a:pPr marL="0" indent="0">
              <a:buNone/>
            </a:pPr>
            <a:r>
              <a:rPr lang="en-US" sz="1800" dirty="0"/>
              <a:t>	</a:t>
            </a:r>
            <a:r>
              <a:rPr lang="en-US" sz="2400" dirty="0" smtClean="0">
                <a:solidFill>
                  <a:schemeClr val="accent1"/>
                </a:solidFill>
              </a:rPr>
              <a:t>Install-Package </a:t>
            </a:r>
            <a:r>
              <a:rPr lang="en-US" sz="2400" dirty="0" err="1" smtClean="0">
                <a:solidFill>
                  <a:schemeClr val="accent1"/>
                </a:solidFill>
              </a:rPr>
              <a:t>Microsoft.Bcl.Async</a:t>
            </a:r>
            <a:endParaRPr lang="en-US" sz="2400" dirty="0" smtClean="0">
              <a:solidFill>
                <a:schemeClr val="accent1"/>
              </a:solidFill>
            </a:endParaRPr>
          </a:p>
          <a:p>
            <a:pPr marL="0" indent="0">
              <a:buNone/>
            </a:pPr>
            <a:endParaRPr lang="en-US" sz="1800" dirty="0" smtClean="0"/>
          </a:p>
          <a:p>
            <a:pPr marL="0" indent="0">
              <a:buNone/>
            </a:pPr>
            <a:r>
              <a:rPr lang="en-US" sz="1800" dirty="0" smtClean="0"/>
              <a:t>PCLs </a:t>
            </a:r>
            <a:r>
              <a:rPr lang="en-US" sz="1800" dirty="0" err="1" smtClean="0"/>
              <a:t>puede</a:t>
            </a:r>
            <a:r>
              <a:rPr lang="en-US" sz="1800" dirty="0" smtClean="0"/>
              <a:t> </a:t>
            </a:r>
            <a:r>
              <a:rPr lang="en-US" sz="1800" dirty="0" err="1" smtClean="0"/>
              <a:t>utilizar</a:t>
            </a:r>
            <a:r>
              <a:rPr lang="en-US" sz="1800" dirty="0" smtClean="0"/>
              <a:t> </a:t>
            </a:r>
            <a:r>
              <a:rPr lang="en-US" sz="1800" dirty="0" err="1" smtClean="0"/>
              <a:t>también</a:t>
            </a:r>
            <a:r>
              <a:rPr lang="en-US" sz="1800" dirty="0" smtClean="0"/>
              <a:t> </a:t>
            </a:r>
            <a:r>
              <a:rPr lang="en-US" sz="1800" dirty="0" err="1" smtClean="0"/>
              <a:t>este</a:t>
            </a:r>
            <a:r>
              <a:rPr lang="en-US" sz="1800" dirty="0" smtClean="0"/>
              <a:t> </a:t>
            </a:r>
            <a:r>
              <a:rPr lang="en-US" sz="1800" dirty="0" err="1" smtClean="0"/>
              <a:t>paquete</a:t>
            </a:r>
            <a:r>
              <a:rPr lang="en-US" sz="1800" dirty="0" smtClean="0"/>
              <a:t>!</a:t>
            </a:r>
            <a:endParaRPr lang="en-US" sz="1800" dirty="0"/>
          </a:p>
        </p:txBody>
      </p:sp>
      <p:sp>
        <p:nvSpPr>
          <p:cNvPr id="3" name="Title 2"/>
          <p:cNvSpPr>
            <a:spLocks noGrp="1"/>
          </p:cNvSpPr>
          <p:nvPr>
            <p:ph type="title"/>
          </p:nvPr>
        </p:nvSpPr>
        <p:spPr>
          <a:xfrm>
            <a:off x="457200" y="401955"/>
            <a:ext cx="8229600" cy="360548"/>
          </a:xfrm>
        </p:spPr>
        <p:txBody>
          <a:bodyPr>
            <a:normAutofit fontScale="90000"/>
          </a:bodyPr>
          <a:lstStyle/>
          <a:p>
            <a:pPr algn="l"/>
            <a:r>
              <a:rPr lang="en-US" dirty="0" err="1" smtClean="0"/>
              <a:t>Démosle</a:t>
            </a:r>
            <a:r>
              <a:rPr lang="en-US" dirty="0" smtClean="0"/>
              <a:t> a WP7 un </a:t>
            </a:r>
            <a:r>
              <a:rPr lang="en-US" dirty="0" err="1" smtClean="0"/>
              <a:t>poco</a:t>
            </a:r>
            <a:r>
              <a:rPr lang="en-US" dirty="0" smtClean="0"/>
              <a:t> de la “</a:t>
            </a:r>
            <a:r>
              <a:rPr lang="en-US" dirty="0" err="1" smtClean="0"/>
              <a:t>mágia</a:t>
            </a:r>
            <a:r>
              <a:rPr lang="en-US" dirty="0" smtClean="0"/>
              <a:t>“ </a:t>
            </a:r>
            <a:r>
              <a:rPr lang="en-US" b="1" dirty="0" err="1" smtClean="0"/>
              <a:t>async</a:t>
            </a:r>
            <a:r>
              <a:rPr lang="en-US" dirty="0" smtClean="0"/>
              <a:t>!</a:t>
            </a:r>
            <a:endParaRPr lang="en-US" dirty="0"/>
          </a:p>
        </p:txBody>
      </p:sp>
    </p:spTree>
    <p:extLst>
      <p:ext uri="{BB962C8B-B14F-4D97-AF65-F5344CB8AC3E}">
        <p14:creationId xmlns:p14="http://schemas.microsoft.com/office/powerpoint/2010/main" val="18510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mg_ma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0"/>
            <a:ext cx="8366060" cy="5143500"/>
          </a:xfrm>
          <a:prstGeom prst="rect">
            <a:avLst/>
          </a:prstGeom>
        </p:spPr>
      </p:pic>
    </p:spTree>
    <p:extLst>
      <p:ext uri="{BB962C8B-B14F-4D97-AF65-F5344CB8AC3E}">
        <p14:creationId xmlns:p14="http://schemas.microsoft.com/office/powerpoint/2010/main" val="266160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
          <p:cNvSpPr txBox="1">
            <a:spLocks/>
          </p:cNvSpPr>
          <p:nvPr/>
        </p:nvSpPr>
        <p:spPr>
          <a:xfrm>
            <a:off x="208772" y="43461"/>
            <a:ext cx="8649883" cy="770143"/>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solidFill>
                  <a:srgbClr val="000000"/>
                </a:solidFill>
              </a:rPr>
              <a:t>¿</a:t>
            </a:r>
            <a:r>
              <a:rPr lang="en-US" sz="2400" dirty="0" err="1" smtClean="0">
                <a:solidFill>
                  <a:srgbClr val="000000"/>
                </a:solidFill>
              </a:rPr>
              <a:t>Resultado</a:t>
            </a:r>
            <a:r>
              <a:rPr lang="en-US" sz="2400" dirty="0" smtClean="0">
                <a:solidFill>
                  <a:srgbClr val="000000"/>
                </a:solidFill>
              </a:rPr>
              <a:t> final?</a:t>
            </a:r>
            <a:endParaRPr lang="en-US" sz="2400" dirty="0">
              <a:solidFill>
                <a:srgbClr val="000000"/>
              </a:solidFill>
            </a:endParaRPr>
          </a:p>
        </p:txBody>
      </p:sp>
      <p:sp>
        <p:nvSpPr>
          <p:cNvPr id="37" name="Rectangle 9"/>
          <p:cNvSpPr/>
          <p:nvPr/>
        </p:nvSpPr>
        <p:spPr>
          <a:xfrm>
            <a:off x="1187624" y="706610"/>
            <a:ext cx="2160240" cy="473829"/>
          </a:xfrm>
          <a:prstGeom prst="rect">
            <a:avLst/>
          </a:prstGeom>
          <a:solidFill>
            <a:schemeClr val="bg2">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lIns="91294" tIns="45647" rIns="91294" bIns="45647" rtlCol="0" anchor="ctr"/>
          <a:lstStyle/>
          <a:p>
            <a:pPr algn="ctr"/>
            <a:r>
              <a:rPr lang="en-US" dirty="0">
                <a:solidFill>
                  <a:srgbClr val="FFFFFF"/>
                </a:solidFill>
              </a:rPr>
              <a:t>Windows </a:t>
            </a:r>
            <a:r>
              <a:rPr lang="en-US" dirty="0" smtClean="0">
                <a:solidFill>
                  <a:srgbClr val="FFFFFF"/>
                </a:solidFill>
              </a:rPr>
              <a:t>Phone 7</a:t>
            </a:r>
            <a:endParaRPr lang="en-US" dirty="0">
              <a:solidFill>
                <a:srgbClr val="FFFFFF"/>
              </a:solidFill>
            </a:endParaRPr>
          </a:p>
        </p:txBody>
      </p:sp>
      <p:sp>
        <p:nvSpPr>
          <p:cNvPr id="38" name="Rectangle 16"/>
          <p:cNvSpPr/>
          <p:nvPr/>
        </p:nvSpPr>
        <p:spPr>
          <a:xfrm>
            <a:off x="1187624" y="1275606"/>
            <a:ext cx="4464496" cy="53939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XAML</a:t>
            </a:r>
          </a:p>
        </p:txBody>
      </p:sp>
      <p:sp>
        <p:nvSpPr>
          <p:cNvPr id="39" name="Rectangle 8"/>
          <p:cNvSpPr/>
          <p:nvPr/>
        </p:nvSpPr>
        <p:spPr>
          <a:xfrm>
            <a:off x="1187624" y="1851670"/>
            <a:ext cx="3168352" cy="58941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smtClean="0">
                <a:solidFill>
                  <a:srgbClr val="FFFFFF"/>
                </a:solidFill>
              </a:rPr>
              <a:t>Services</a:t>
            </a:r>
            <a:endParaRPr lang="en-US" dirty="0">
              <a:solidFill>
                <a:srgbClr val="FFFFFF"/>
              </a:solidFill>
            </a:endParaRPr>
          </a:p>
        </p:txBody>
      </p:sp>
      <p:sp>
        <p:nvSpPr>
          <p:cNvPr id="25" name="Rectangle 9"/>
          <p:cNvSpPr/>
          <p:nvPr/>
        </p:nvSpPr>
        <p:spPr>
          <a:xfrm>
            <a:off x="3491880" y="699542"/>
            <a:ext cx="2160240" cy="473829"/>
          </a:xfrm>
          <a:prstGeom prst="rect">
            <a:avLst/>
          </a:prstGeom>
          <a:solidFill>
            <a:schemeClr val="bg2">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lIns="91294" tIns="45647" rIns="91294" bIns="45647" rtlCol="0" anchor="ctr"/>
          <a:lstStyle/>
          <a:p>
            <a:pPr algn="ctr"/>
            <a:r>
              <a:rPr lang="en-US" dirty="0">
                <a:solidFill>
                  <a:srgbClr val="FFFFFF"/>
                </a:solidFill>
              </a:rPr>
              <a:t>Windows </a:t>
            </a:r>
            <a:r>
              <a:rPr lang="en-US" dirty="0" smtClean="0">
                <a:solidFill>
                  <a:srgbClr val="FFFFFF"/>
                </a:solidFill>
              </a:rPr>
              <a:t>Phone </a:t>
            </a:r>
            <a:r>
              <a:rPr lang="en-US" dirty="0">
                <a:solidFill>
                  <a:srgbClr val="FFFFFF"/>
                </a:solidFill>
              </a:rPr>
              <a:t>8</a:t>
            </a:r>
          </a:p>
        </p:txBody>
      </p:sp>
      <p:sp>
        <p:nvSpPr>
          <p:cNvPr id="42" name="Rectangle 9"/>
          <p:cNvSpPr/>
          <p:nvPr/>
        </p:nvSpPr>
        <p:spPr>
          <a:xfrm>
            <a:off x="5796136" y="699542"/>
            <a:ext cx="2160240" cy="473829"/>
          </a:xfrm>
          <a:prstGeom prst="rect">
            <a:avLst/>
          </a:prstGeom>
          <a:solidFill>
            <a:schemeClr val="bg2">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lIns="91294" tIns="45647" rIns="91294" bIns="45647" rtlCol="0" anchor="ctr"/>
          <a:lstStyle/>
          <a:p>
            <a:pPr algn="ctr"/>
            <a:r>
              <a:rPr lang="en-US" dirty="0">
                <a:solidFill>
                  <a:srgbClr val="FFFFFF"/>
                </a:solidFill>
              </a:rPr>
              <a:t>Windows </a:t>
            </a:r>
            <a:r>
              <a:rPr lang="en-US" dirty="0" smtClean="0">
                <a:solidFill>
                  <a:srgbClr val="FFFFFF"/>
                </a:solidFill>
              </a:rPr>
              <a:t>8</a:t>
            </a:r>
            <a:endParaRPr lang="en-US" dirty="0">
              <a:solidFill>
                <a:srgbClr val="FFFFFF"/>
              </a:solidFill>
            </a:endParaRPr>
          </a:p>
        </p:txBody>
      </p:sp>
      <p:sp>
        <p:nvSpPr>
          <p:cNvPr id="43" name="Rectangle 16"/>
          <p:cNvSpPr/>
          <p:nvPr/>
        </p:nvSpPr>
        <p:spPr>
          <a:xfrm>
            <a:off x="5796136" y="1268538"/>
            <a:ext cx="2160240" cy="53939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XAML</a:t>
            </a:r>
          </a:p>
        </p:txBody>
      </p:sp>
      <p:sp>
        <p:nvSpPr>
          <p:cNvPr id="44" name="Rectangle 8"/>
          <p:cNvSpPr/>
          <p:nvPr/>
        </p:nvSpPr>
        <p:spPr>
          <a:xfrm>
            <a:off x="4499992" y="1844602"/>
            <a:ext cx="3456384" cy="58941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smtClean="0">
                <a:solidFill>
                  <a:srgbClr val="FFFFFF"/>
                </a:solidFill>
              </a:rPr>
              <a:t>Services</a:t>
            </a:r>
            <a:endParaRPr lang="en-US" dirty="0">
              <a:solidFill>
                <a:srgbClr val="FFFFFF"/>
              </a:solidFill>
            </a:endParaRPr>
          </a:p>
        </p:txBody>
      </p:sp>
      <p:sp>
        <p:nvSpPr>
          <p:cNvPr id="47" name="Rectangle 9"/>
          <p:cNvSpPr/>
          <p:nvPr/>
        </p:nvSpPr>
        <p:spPr>
          <a:xfrm>
            <a:off x="1187624" y="3010866"/>
            <a:ext cx="6768752" cy="473829"/>
          </a:xfrm>
          <a:prstGeom prst="rect">
            <a:avLst/>
          </a:prstGeom>
          <a:solidFill>
            <a:schemeClr val="bg2">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lIns="91294" tIns="45647" rIns="91294" bIns="45647" rtlCol="0" anchor="ctr"/>
          <a:lstStyle/>
          <a:p>
            <a:pPr algn="ctr"/>
            <a:r>
              <a:rPr lang="en-US" dirty="0" smtClean="0">
                <a:solidFill>
                  <a:srgbClr val="FFFFFF"/>
                </a:solidFill>
              </a:rPr>
              <a:t>Portable Class Library</a:t>
            </a:r>
            <a:endParaRPr lang="en-US" dirty="0">
              <a:solidFill>
                <a:srgbClr val="FFFFFF"/>
              </a:solidFill>
            </a:endParaRPr>
          </a:p>
        </p:txBody>
      </p:sp>
      <p:sp>
        <p:nvSpPr>
          <p:cNvPr id="48" name="Rectangle 16"/>
          <p:cNvSpPr/>
          <p:nvPr/>
        </p:nvSpPr>
        <p:spPr>
          <a:xfrm>
            <a:off x="1187624" y="3579862"/>
            <a:ext cx="6768752" cy="53939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err="1" smtClean="0">
                <a:solidFill>
                  <a:srgbClr val="FFFFFF"/>
                </a:solidFill>
              </a:rPr>
              <a:t>ViewModel</a:t>
            </a:r>
            <a:endParaRPr lang="en-US" dirty="0">
              <a:solidFill>
                <a:srgbClr val="FFFFFF"/>
              </a:solidFill>
            </a:endParaRPr>
          </a:p>
        </p:txBody>
      </p:sp>
      <p:sp>
        <p:nvSpPr>
          <p:cNvPr id="49" name="Rectangle 8"/>
          <p:cNvSpPr/>
          <p:nvPr/>
        </p:nvSpPr>
        <p:spPr>
          <a:xfrm>
            <a:off x="1187624" y="4155926"/>
            <a:ext cx="6768752" cy="58941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smtClean="0">
                <a:solidFill>
                  <a:srgbClr val="FFFFFF"/>
                </a:solidFill>
              </a:rPr>
              <a:t>Model</a:t>
            </a:r>
            <a:endParaRPr lang="en-US" dirty="0">
              <a:solidFill>
                <a:srgbClr val="FFFFFF"/>
              </a:solidFill>
            </a:endParaRPr>
          </a:p>
        </p:txBody>
      </p:sp>
      <p:cxnSp>
        <p:nvCxnSpPr>
          <p:cNvPr id="50" name="Straight Arrow Connector 41"/>
          <p:cNvCxnSpPr/>
          <p:nvPr/>
        </p:nvCxnSpPr>
        <p:spPr>
          <a:xfrm flipV="1">
            <a:off x="4572000" y="3939902"/>
            <a:ext cx="0" cy="460008"/>
          </a:xfrm>
          <a:prstGeom prst="straightConnector1">
            <a:avLst/>
          </a:prstGeom>
          <a:ln w="57150">
            <a:solidFill>
              <a:srgbClr val="A51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41"/>
          <p:cNvCxnSpPr/>
          <p:nvPr/>
        </p:nvCxnSpPr>
        <p:spPr>
          <a:xfrm flipV="1">
            <a:off x="4427984" y="2427734"/>
            <a:ext cx="0" cy="648072"/>
          </a:xfrm>
          <a:prstGeom prst="straightConnector1">
            <a:avLst/>
          </a:prstGeom>
          <a:ln w="57150">
            <a:solidFill>
              <a:srgbClr val="A51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36627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err="1" smtClean="0"/>
              <a:t>Datos</a:t>
            </a:r>
            <a:r>
              <a:rPr lang="en-US" dirty="0" smtClean="0"/>
              <a:t> de </a:t>
            </a:r>
            <a:r>
              <a:rPr lang="en-US" dirty="0" err="1" smtClean="0"/>
              <a:t>interés</a:t>
            </a:r>
            <a:endParaRPr lang="en-US" dirty="0"/>
          </a:p>
        </p:txBody>
      </p:sp>
      <p:grpSp>
        <p:nvGrpSpPr>
          <p:cNvPr id="24" name="Group 23"/>
          <p:cNvGrpSpPr/>
          <p:nvPr/>
        </p:nvGrpSpPr>
        <p:grpSpPr>
          <a:xfrm>
            <a:off x="1005593" y="1907754"/>
            <a:ext cx="7094799" cy="1744116"/>
            <a:chOff x="979924" y="1231152"/>
            <a:chExt cx="9457268" cy="2325487"/>
          </a:xfrm>
        </p:grpSpPr>
        <p:grpSp>
          <p:nvGrpSpPr>
            <p:cNvPr id="22" name="Group 21"/>
            <p:cNvGrpSpPr/>
            <p:nvPr/>
          </p:nvGrpSpPr>
          <p:grpSpPr>
            <a:xfrm>
              <a:off x="979924" y="1248234"/>
              <a:ext cx="2308405" cy="2308405"/>
              <a:chOff x="979924" y="1248234"/>
              <a:chExt cx="2308405" cy="2308405"/>
            </a:xfrm>
          </p:grpSpPr>
          <p:sp>
            <p:nvSpPr>
              <p:cNvPr id="6" name="Rectangle 5"/>
              <p:cNvSpPr/>
              <p:nvPr/>
            </p:nvSpPr>
            <p:spPr bwMode="auto">
              <a:xfrm>
                <a:off x="979924" y="1248234"/>
                <a:ext cx="2308405" cy="2308405"/>
              </a:xfrm>
              <a:prstGeom prst="rect">
                <a:avLst/>
              </a:prstGeom>
              <a:solidFill>
                <a:schemeClr val="accent1">
                  <a:lumMod val="75000"/>
                </a:schemeClr>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182880" tIns="45718" rIns="91436" bIns="91440" numCol="1" rtlCol="0" anchor="b" anchorCtr="0" compatLnSpc="1">
                <a:prstTxWarp prst="textNoShape">
                  <a:avLst/>
                </a:prstTxWarp>
              </a:bodyPr>
              <a:lstStyle/>
              <a:p>
                <a:pPr defTabSz="685666" fontAlgn="base">
                  <a:lnSpc>
                    <a:spcPct val="90000"/>
                  </a:lnSpc>
                  <a:spcBef>
                    <a:spcPct val="0"/>
                  </a:spcBef>
                  <a:spcAft>
                    <a:spcPct val="0"/>
                  </a:spcAft>
                </a:pPr>
                <a:r>
                  <a:rPr lang="en-US" dirty="0" err="1" smtClean="0">
                    <a:gradFill>
                      <a:gsLst>
                        <a:gs pos="0">
                          <a:srgbClr val="FFFFFF"/>
                        </a:gs>
                        <a:gs pos="100000">
                          <a:srgbClr val="FFFFFF"/>
                        </a:gs>
                      </a:gsLst>
                      <a:lin ang="5400000" scaled="0"/>
                    </a:gradFill>
                  </a:rPr>
                  <a:t>Ventas</a:t>
                </a:r>
                <a:r>
                  <a:rPr lang="en-US" dirty="0" smtClean="0">
                    <a:gradFill>
                      <a:gsLst>
                        <a:gs pos="0">
                          <a:srgbClr val="FFFFFF"/>
                        </a:gs>
                        <a:gs pos="100000">
                          <a:srgbClr val="FFFFFF"/>
                        </a:gs>
                      </a:gsLst>
                      <a:lin ang="5400000" scaled="0"/>
                    </a:gradFill>
                  </a:rPr>
                  <a:t> </a:t>
                </a:r>
                <a:r>
                  <a:rPr lang="en-US" dirty="0" err="1" smtClean="0">
                    <a:gradFill>
                      <a:gsLst>
                        <a:gs pos="0">
                          <a:srgbClr val="FFFFFF"/>
                        </a:gs>
                        <a:gs pos="100000">
                          <a:srgbClr val="FFFFFF"/>
                        </a:gs>
                      </a:gsLst>
                      <a:lin ang="5400000" scaled="0"/>
                    </a:gradFill>
                  </a:rPr>
                  <a:t>dispositivos</a:t>
                </a:r>
                <a:r>
                  <a:rPr lang="en-US" dirty="0" smtClean="0">
                    <a:gradFill>
                      <a:gsLst>
                        <a:gs pos="0">
                          <a:srgbClr val="FFFFFF"/>
                        </a:gs>
                        <a:gs pos="100000">
                          <a:srgbClr val="FFFFFF"/>
                        </a:gs>
                      </a:gsLst>
                      <a:lin ang="5400000" scaled="0"/>
                    </a:gradFill>
                  </a:rPr>
                  <a:t> </a:t>
                </a:r>
                <a:r>
                  <a:rPr lang="en-US" dirty="0" err="1" smtClean="0">
                    <a:gradFill>
                      <a:gsLst>
                        <a:gs pos="0">
                          <a:srgbClr val="FFFFFF"/>
                        </a:gs>
                        <a:gs pos="100000">
                          <a:srgbClr val="FFFFFF"/>
                        </a:gs>
                      </a:gsLst>
                      <a:lin ang="5400000" scaled="0"/>
                    </a:gradFill>
                  </a:rPr>
                  <a:t>móviles</a:t>
                </a:r>
                <a:r>
                  <a:rPr lang="en-US" dirty="0" smtClean="0">
                    <a:gradFill>
                      <a:gsLst>
                        <a:gs pos="0">
                          <a:srgbClr val="FFFFFF"/>
                        </a:gs>
                        <a:gs pos="100000">
                          <a:srgbClr val="FFFFFF"/>
                        </a:gs>
                      </a:gsLst>
                      <a:lin ang="5400000" scaled="0"/>
                    </a:gradFill>
                  </a:rPr>
                  <a:t> contra PCS</a:t>
                </a:r>
                <a:endParaRPr lang="en-US" dirty="0">
                  <a:gradFill>
                    <a:gsLst>
                      <a:gs pos="0">
                        <a:srgbClr val="FFFFFF"/>
                      </a:gs>
                      <a:gs pos="100000">
                        <a:srgbClr val="FFFFFF"/>
                      </a:gs>
                    </a:gsLst>
                    <a:lin ang="5400000" scaled="0"/>
                  </a:gradFill>
                </a:endParaRPr>
              </a:p>
            </p:txBody>
          </p:sp>
          <p:sp>
            <p:nvSpPr>
              <p:cNvPr id="14" name="Rectangle 13"/>
              <p:cNvSpPr/>
              <p:nvPr/>
            </p:nvSpPr>
            <p:spPr bwMode="auto">
              <a:xfrm>
                <a:off x="979924" y="1248234"/>
                <a:ext cx="2308405" cy="1371334"/>
              </a:xfrm>
              <a:prstGeom prst="rect">
                <a:avLst/>
              </a:prstGeom>
              <a:no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182880" tIns="182880" rIns="91436" bIns="91440" numCol="1" rtlCol="0" anchor="t" anchorCtr="0" compatLnSpc="1">
                <a:prstTxWarp prst="textNoShape">
                  <a:avLst/>
                </a:prstTxWarp>
              </a:bodyPr>
              <a:lstStyle/>
              <a:p>
                <a:pPr defTabSz="685666" fontAlgn="base">
                  <a:spcBef>
                    <a:spcPct val="0"/>
                  </a:spcBef>
                  <a:spcAft>
                    <a:spcPct val="0"/>
                  </a:spcAft>
                </a:pPr>
                <a:r>
                  <a:rPr lang="en-US" sz="4000" b="1" dirty="0">
                    <a:gradFill>
                      <a:gsLst>
                        <a:gs pos="0">
                          <a:srgbClr val="FFFFFF"/>
                        </a:gs>
                        <a:gs pos="100000">
                          <a:srgbClr val="FFFFFF"/>
                        </a:gs>
                      </a:gsLst>
                      <a:lin ang="5400000" scaled="0"/>
                    </a:gradFill>
                    <a:latin typeface="+mj-lt"/>
                  </a:rPr>
                  <a:t>2:1</a:t>
                </a:r>
              </a:p>
            </p:txBody>
          </p:sp>
        </p:grpSp>
        <p:grpSp>
          <p:nvGrpSpPr>
            <p:cNvPr id="8" name="Group 7"/>
            <p:cNvGrpSpPr/>
            <p:nvPr/>
          </p:nvGrpSpPr>
          <p:grpSpPr>
            <a:xfrm>
              <a:off x="5728941" y="1231152"/>
              <a:ext cx="2308405" cy="2308405"/>
              <a:chOff x="5920882" y="1327128"/>
              <a:chExt cx="2308405" cy="2308405"/>
            </a:xfrm>
          </p:grpSpPr>
          <p:sp>
            <p:nvSpPr>
              <p:cNvPr id="30" name="Rectangle 29"/>
              <p:cNvSpPr/>
              <p:nvPr/>
            </p:nvSpPr>
            <p:spPr bwMode="auto">
              <a:xfrm>
                <a:off x="5920882" y="1327128"/>
                <a:ext cx="2308405" cy="2308405"/>
              </a:xfrm>
              <a:prstGeom prst="rect">
                <a:avLst/>
              </a:prstGeom>
              <a:solidFill>
                <a:schemeClr val="accent1">
                  <a:lumMod val="75000"/>
                </a:schemeClr>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182880" tIns="45718" rIns="91436" bIns="91440" numCol="1" rtlCol="0" anchor="b" anchorCtr="0" compatLnSpc="1">
                <a:prstTxWarp prst="textNoShape">
                  <a:avLst/>
                </a:prstTxWarp>
              </a:bodyPr>
              <a:lstStyle/>
              <a:p>
                <a:pPr defTabSz="685666" fontAlgn="base">
                  <a:lnSpc>
                    <a:spcPct val="90000"/>
                  </a:lnSpc>
                  <a:spcBef>
                    <a:spcPct val="0"/>
                  </a:spcBef>
                  <a:spcAft>
                    <a:spcPct val="0"/>
                  </a:spcAft>
                </a:pPr>
                <a:endParaRPr lang="en-US" sz="1600" b="1" dirty="0" smtClean="0">
                  <a:gradFill>
                    <a:gsLst>
                      <a:gs pos="0">
                        <a:srgbClr val="FFFFFF"/>
                      </a:gs>
                      <a:gs pos="100000">
                        <a:srgbClr val="FFFFFF"/>
                      </a:gs>
                    </a:gsLst>
                    <a:lin ang="5400000" scaled="0"/>
                  </a:gradFill>
                </a:endParaRPr>
              </a:p>
              <a:p>
                <a:pPr defTabSz="685666" fontAlgn="base">
                  <a:lnSpc>
                    <a:spcPct val="90000"/>
                  </a:lnSpc>
                  <a:spcBef>
                    <a:spcPct val="0"/>
                  </a:spcBef>
                  <a:spcAft>
                    <a:spcPct val="0"/>
                  </a:spcAft>
                </a:pPr>
                <a:r>
                  <a:rPr lang="en-US" sz="1600" dirty="0" err="1" smtClean="0">
                    <a:gradFill>
                      <a:gsLst>
                        <a:gs pos="0">
                          <a:srgbClr val="FFFFFF"/>
                        </a:gs>
                        <a:gs pos="100000">
                          <a:srgbClr val="FFFFFF"/>
                        </a:gs>
                      </a:gsLst>
                      <a:lin ang="5400000" scaled="0"/>
                    </a:gradFill>
                  </a:rPr>
                  <a:t>Aplicaciones</a:t>
                </a:r>
                <a:r>
                  <a:rPr lang="en-US" sz="1600" dirty="0" smtClean="0">
                    <a:gradFill>
                      <a:gsLst>
                        <a:gs pos="0">
                          <a:srgbClr val="FFFFFF"/>
                        </a:gs>
                        <a:gs pos="100000">
                          <a:srgbClr val="FFFFFF"/>
                        </a:gs>
                      </a:gsLst>
                      <a:lin ang="5400000" scaled="0"/>
                    </a:gradFill>
                  </a:rPr>
                  <a:t> </a:t>
                </a:r>
                <a:r>
                  <a:rPr lang="en-US" sz="1600" dirty="0" err="1" smtClean="0">
                    <a:gradFill>
                      <a:gsLst>
                        <a:gs pos="0">
                          <a:srgbClr val="FFFFFF"/>
                        </a:gs>
                        <a:gs pos="100000">
                          <a:srgbClr val="FFFFFF"/>
                        </a:gs>
                      </a:gsLst>
                      <a:lin ang="5400000" scaled="0"/>
                    </a:gradFill>
                  </a:rPr>
                  <a:t>móviles</a:t>
                </a:r>
                <a:r>
                  <a:rPr lang="en-US" sz="1600" dirty="0" smtClean="0">
                    <a:gradFill>
                      <a:gsLst>
                        <a:gs pos="0">
                          <a:srgbClr val="FFFFFF"/>
                        </a:gs>
                        <a:gs pos="100000">
                          <a:srgbClr val="FFFFFF"/>
                        </a:gs>
                      </a:gsLst>
                      <a:lin ang="5400000" scaled="0"/>
                    </a:gradFill>
                  </a:rPr>
                  <a:t> </a:t>
                </a:r>
                <a:r>
                  <a:rPr lang="en-US" sz="1600" dirty="0" err="1" smtClean="0">
                    <a:gradFill>
                      <a:gsLst>
                        <a:gs pos="0">
                          <a:srgbClr val="FFFFFF"/>
                        </a:gs>
                        <a:gs pos="100000">
                          <a:srgbClr val="FFFFFF"/>
                        </a:gs>
                      </a:gsLst>
                      <a:lin ang="5400000" scaled="0"/>
                    </a:gradFill>
                  </a:rPr>
                  <a:t>descargadas</a:t>
                </a:r>
                <a:r>
                  <a:rPr lang="en-US" sz="1600" dirty="0" smtClean="0">
                    <a:gradFill>
                      <a:gsLst>
                        <a:gs pos="0">
                          <a:srgbClr val="FFFFFF"/>
                        </a:gs>
                        <a:gs pos="100000">
                          <a:srgbClr val="FFFFFF"/>
                        </a:gs>
                      </a:gsLst>
                      <a:lin ang="5400000" scaled="0"/>
                    </a:gradFill>
                  </a:rPr>
                  <a:t> en 2012</a:t>
                </a:r>
                <a:endParaRPr lang="en-US" sz="1600" spc="-30" dirty="0">
                  <a:gradFill>
                    <a:gsLst>
                      <a:gs pos="0">
                        <a:srgbClr val="FFFFFF"/>
                      </a:gs>
                      <a:gs pos="100000">
                        <a:srgbClr val="FFFFFF"/>
                      </a:gs>
                    </a:gsLst>
                    <a:lin ang="5400000" scaled="0"/>
                  </a:gradFill>
                </a:endParaRPr>
              </a:p>
            </p:txBody>
          </p:sp>
          <p:sp>
            <p:nvSpPr>
              <p:cNvPr id="17" name="Rectangle 16"/>
              <p:cNvSpPr/>
              <p:nvPr/>
            </p:nvSpPr>
            <p:spPr bwMode="auto">
              <a:xfrm>
                <a:off x="5920882" y="1327128"/>
                <a:ext cx="2308405" cy="1371334"/>
              </a:xfrm>
              <a:prstGeom prst="rect">
                <a:avLst/>
              </a:prstGeom>
              <a:no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182880" tIns="182880" rIns="91436" bIns="91440" numCol="1" rtlCol="0" anchor="t" anchorCtr="0" compatLnSpc="1">
                <a:prstTxWarp prst="textNoShape">
                  <a:avLst/>
                </a:prstTxWarp>
              </a:bodyPr>
              <a:lstStyle/>
              <a:p>
                <a:pPr defTabSz="685666" fontAlgn="base">
                  <a:spcBef>
                    <a:spcPct val="0"/>
                  </a:spcBef>
                  <a:spcAft>
                    <a:spcPct val="0"/>
                  </a:spcAft>
                </a:pPr>
                <a:r>
                  <a:rPr lang="en-US" sz="4500" b="1" dirty="0">
                    <a:gradFill>
                      <a:gsLst>
                        <a:gs pos="0">
                          <a:srgbClr val="FFFFFF"/>
                        </a:gs>
                        <a:gs pos="100000">
                          <a:srgbClr val="FFFFFF"/>
                        </a:gs>
                      </a:gsLst>
                      <a:lin ang="5400000" scaled="0"/>
                    </a:gradFill>
                    <a:latin typeface="+mj-lt"/>
                  </a:rPr>
                  <a:t>85B</a:t>
                </a:r>
              </a:p>
            </p:txBody>
          </p:sp>
        </p:grpSp>
        <p:grpSp>
          <p:nvGrpSpPr>
            <p:cNvPr id="9" name="Group 8"/>
            <p:cNvGrpSpPr/>
            <p:nvPr/>
          </p:nvGrpSpPr>
          <p:grpSpPr>
            <a:xfrm>
              <a:off x="8128787" y="1231154"/>
              <a:ext cx="2308405" cy="2308405"/>
              <a:chOff x="8416703" y="1327132"/>
              <a:chExt cx="2308405" cy="2308405"/>
            </a:xfrm>
          </p:grpSpPr>
          <p:sp>
            <p:nvSpPr>
              <p:cNvPr id="31" name="Rectangle 30"/>
              <p:cNvSpPr/>
              <p:nvPr/>
            </p:nvSpPr>
            <p:spPr bwMode="auto">
              <a:xfrm>
                <a:off x="8416703" y="1327132"/>
                <a:ext cx="2308405" cy="2308405"/>
              </a:xfrm>
              <a:prstGeom prst="rect">
                <a:avLst/>
              </a:prstGeom>
              <a:solidFill>
                <a:schemeClr val="accent1">
                  <a:lumMod val="75000"/>
                </a:schemeClr>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182880" tIns="45718" rIns="91436" bIns="91440" numCol="1" rtlCol="0" anchor="b" anchorCtr="0" compatLnSpc="1">
                <a:prstTxWarp prst="textNoShape">
                  <a:avLst/>
                </a:prstTxWarp>
              </a:bodyPr>
              <a:lstStyle/>
              <a:p>
                <a:pPr defTabSz="685666" fontAlgn="base">
                  <a:lnSpc>
                    <a:spcPct val="90000"/>
                  </a:lnSpc>
                  <a:spcBef>
                    <a:spcPct val="0"/>
                  </a:spcBef>
                  <a:spcAft>
                    <a:spcPct val="0"/>
                  </a:spcAft>
                </a:pPr>
                <a:endParaRPr lang="en-US" sz="1600" b="1" dirty="0" smtClean="0">
                  <a:gradFill>
                    <a:gsLst>
                      <a:gs pos="0">
                        <a:srgbClr val="FFFFFF"/>
                      </a:gs>
                      <a:gs pos="100000">
                        <a:srgbClr val="FFFFFF"/>
                      </a:gs>
                    </a:gsLst>
                    <a:lin ang="5400000" scaled="0"/>
                  </a:gradFill>
                </a:endParaRPr>
              </a:p>
              <a:p>
                <a:pPr defTabSz="685666" fontAlgn="base">
                  <a:lnSpc>
                    <a:spcPct val="90000"/>
                  </a:lnSpc>
                  <a:spcBef>
                    <a:spcPct val="0"/>
                  </a:spcBef>
                  <a:spcAft>
                    <a:spcPct val="0"/>
                  </a:spcAft>
                </a:pPr>
                <a:r>
                  <a:rPr lang="en-US" sz="1600" dirty="0">
                    <a:gradFill>
                      <a:gsLst>
                        <a:gs pos="0">
                          <a:srgbClr val="FFFFFF"/>
                        </a:gs>
                        <a:gs pos="100000">
                          <a:srgbClr val="FFFFFF"/>
                        </a:gs>
                      </a:gsLst>
                      <a:lin ang="5400000" scaled="0"/>
                    </a:gradFill>
                  </a:rPr>
                  <a:t>Tablets &amp; </a:t>
                </a:r>
                <a:r>
                  <a:rPr lang="en-US" sz="1600" dirty="0" err="1">
                    <a:gradFill>
                      <a:gsLst>
                        <a:gs pos="0">
                          <a:srgbClr val="FFFFFF"/>
                        </a:gs>
                        <a:gs pos="100000">
                          <a:srgbClr val="FFFFFF"/>
                        </a:gs>
                      </a:gsLst>
                      <a:lin ang="5400000" scaled="0"/>
                    </a:gradFill>
                  </a:rPr>
                  <a:t>teléfonos</a:t>
                </a:r>
                <a:r>
                  <a:rPr lang="en-US" sz="1600" dirty="0">
                    <a:gradFill>
                      <a:gsLst>
                        <a:gs pos="0">
                          <a:srgbClr val="FFFFFF"/>
                        </a:gs>
                        <a:gs pos="100000">
                          <a:srgbClr val="FFFFFF"/>
                        </a:gs>
                      </a:gsLst>
                      <a:lin ang="5400000" scaled="0"/>
                    </a:gradFill>
                  </a:rPr>
                  <a:t> </a:t>
                </a:r>
                <a:r>
                  <a:rPr lang="en-US" sz="1600" dirty="0" err="1">
                    <a:gradFill>
                      <a:gsLst>
                        <a:gs pos="0">
                          <a:srgbClr val="FFFFFF"/>
                        </a:gs>
                        <a:gs pos="100000">
                          <a:srgbClr val="FFFFFF"/>
                        </a:gs>
                      </a:gsLst>
                      <a:lin ang="5400000" scaled="0"/>
                    </a:gradFill>
                  </a:rPr>
                  <a:t>vendidos</a:t>
                </a:r>
                <a:r>
                  <a:rPr lang="en-US" sz="1600" dirty="0">
                    <a:gradFill>
                      <a:gsLst>
                        <a:gs pos="0">
                          <a:srgbClr val="FFFFFF"/>
                        </a:gs>
                        <a:gs pos="100000">
                          <a:srgbClr val="FFFFFF"/>
                        </a:gs>
                      </a:gsLst>
                      <a:lin ang="5400000" scaled="0"/>
                    </a:gradFill>
                  </a:rPr>
                  <a:t> al </a:t>
                </a:r>
                <a:r>
                  <a:rPr lang="en-US" sz="1600" dirty="0" err="1">
                    <a:gradFill>
                      <a:gsLst>
                        <a:gs pos="0">
                          <a:srgbClr val="FFFFFF"/>
                        </a:gs>
                        <a:gs pos="100000">
                          <a:srgbClr val="FFFFFF"/>
                        </a:gs>
                      </a:gsLst>
                      <a:lin ang="5400000" scaled="0"/>
                    </a:gradFill>
                  </a:rPr>
                  <a:t>año</a:t>
                </a:r>
                <a:endParaRPr lang="en-US" sz="1600" dirty="0">
                  <a:gradFill>
                    <a:gsLst>
                      <a:gs pos="0">
                        <a:srgbClr val="FFFFFF"/>
                      </a:gs>
                      <a:gs pos="100000">
                        <a:srgbClr val="FFFFFF"/>
                      </a:gs>
                    </a:gsLst>
                    <a:lin ang="5400000" scaled="0"/>
                  </a:gradFill>
                </a:endParaRPr>
              </a:p>
            </p:txBody>
          </p:sp>
          <p:sp>
            <p:nvSpPr>
              <p:cNvPr id="18" name="Rectangle 17"/>
              <p:cNvSpPr/>
              <p:nvPr/>
            </p:nvSpPr>
            <p:spPr bwMode="auto">
              <a:xfrm>
                <a:off x="8416703" y="1327132"/>
                <a:ext cx="2308405" cy="1039460"/>
              </a:xfrm>
              <a:prstGeom prst="rect">
                <a:avLst/>
              </a:prstGeom>
              <a:solidFill>
                <a:schemeClr val="accent1">
                  <a:lumMod val="75000"/>
                </a:schemeClr>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182880" tIns="182880" rIns="91436" bIns="91440" numCol="1" rtlCol="0" anchor="t" anchorCtr="0" compatLnSpc="1">
                <a:prstTxWarp prst="textNoShape">
                  <a:avLst/>
                </a:prstTxWarp>
              </a:bodyPr>
              <a:lstStyle/>
              <a:p>
                <a:pPr defTabSz="685666" fontAlgn="base">
                  <a:spcBef>
                    <a:spcPct val="0"/>
                  </a:spcBef>
                  <a:spcAft>
                    <a:spcPct val="0"/>
                  </a:spcAft>
                </a:pPr>
                <a:r>
                  <a:rPr lang="en-US" sz="4400" b="1" dirty="0">
                    <a:gradFill>
                      <a:gsLst>
                        <a:gs pos="0">
                          <a:srgbClr val="FFFFFF"/>
                        </a:gs>
                        <a:gs pos="100000">
                          <a:srgbClr val="FFFFFF"/>
                        </a:gs>
                      </a:gsLst>
                      <a:lin ang="5400000" scaled="0"/>
                    </a:gradFill>
                  </a:rPr>
                  <a:t>700M</a:t>
                </a:r>
              </a:p>
            </p:txBody>
          </p:sp>
        </p:grpSp>
        <p:grpSp>
          <p:nvGrpSpPr>
            <p:cNvPr id="10" name="Group 9"/>
            <p:cNvGrpSpPr/>
            <p:nvPr/>
          </p:nvGrpSpPr>
          <p:grpSpPr>
            <a:xfrm>
              <a:off x="3334254" y="1248234"/>
              <a:ext cx="2308405" cy="2308405"/>
              <a:chOff x="3622170" y="1248234"/>
              <a:chExt cx="2308405" cy="2308405"/>
            </a:xfrm>
          </p:grpSpPr>
          <p:sp>
            <p:nvSpPr>
              <p:cNvPr id="32" name="Rectangle 31"/>
              <p:cNvSpPr/>
              <p:nvPr/>
            </p:nvSpPr>
            <p:spPr bwMode="auto">
              <a:xfrm>
                <a:off x="3622170" y="1248234"/>
                <a:ext cx="2308405" cy="2308405"/>
              </a:xfrm>
              <a:prstGeom prst="rect">
                <a:avLst/>
              </a:prstGeom>
              <a:solidFill>
                <a:schemeClr val="accent1">
                  <a:lumMod val="75000"/>
                </a:schemeClr>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182880" tIns="45718" rIns="91436" bIns="91440" numCol="1" rtlCol="0" anchor="b" anchorCtr="0" compatLnSpc="1">
                <a:prstTxWarp prst="textNoShape">
                  <a:avLst/>
                </a:prstTxWarp>
              </a:bodyPr>
              <a:lstStyle/>
              <a:p>
                <a:pPr defTabSz="685666" fontAlgn="base">
                  <a:lnSpc>
                    <a:spcPct val="90000"/>
                  </a:lnSpc>
                  <a:spcBef>
                    <a:spcPct val="0"/>
                  </a:spcBef>
                  <a:spcAft>
                    <a:spcPct val="0"/>
                  </a:spcAft>
                </a:pPr>
                <a:r>
                  <a:rPr lang="en-US" sz="1400" b="1" dirty="0" err="1" smtClean="0">
                    <a:gradFill>
                      <a:gsLst>
                        <a:gs pos="0">
                          <a:srgbClr val="FFFFFF"/>
                        </a:gs>
                        <a:gs pos="100000">
                          <a:srgbClr val="FFFFFF"/>
                        </a:gs>
                      </a:gsLst>
                      <a:lin ang="5400000" scaled="0"/>
                    </a:gradFill>
                  </a:rPr>
                  <a:t>Aumento</a:t>
                </a:r>
                <a:r>
                  <a:rPr lang="en-US" sz="1400" b="1" dirty="0" smtClean="0">
                    <a:gradFill>
                      <a:gsLst>
                        <a:gs pos="0">
                          <a:srgbClr val="FFFFFF"/>
                        </a:gs>
                        <a:gs pos="100000">
                          <a:srgbClr val="FFFFFF"/>
                        </a:gs>
                      </a:gsLst>
                      <a:lin ang="5400000" scaled="0"/>
                    </a:gradFill>
                  </a:rPr>
                  <a:t> </a:t>
                </a:r>
                <a:r>
                  <a:rPr lang="en-US" sz="1400" b="1" dirty="0" err="1" smtClean="0">
                    <a:gradFill>
                      <a:gsLst>
                        <a:gs pos="0">
                          <a:srgbClr val="FFFFFF"/>
                        </a:gs>
                        <a:gs pos="100000">
                          <a:srgbClr val="FFFFFF"/>
                        </a:gs>
                      </a:gsLst>
                      <a:lin ang="5400000" scaled="0"/>
                    </a:gradFill>
                  </a:rPr>
                  <a:t>tiempo</a:t>
                </a:r>
                <a:r>
                  <a:rPr lang="en-US" sz="1400" b="1" dirty="0" smtClean="0">
                    <a:gradFill>
                      <a:gsLst>
                        <a:gs pos="0">
                          <a:srgbClr val="FFFFFF"/>
                        </a:gs>
                        <a:gs pos="100000">
                          <a:srgbClr val="FFFFFF"/>
                        </a:gs>
                      </a:gsLst>
                      <a:lin ang="5400000" scaled="0"/>
                    </a:gradFill>
                  </a:rPr>
                  <a:t> </a:t>
                </a:r>
                <a:r>
                  <a:rPr lang="en-US" sz="1400" b="1" dirty="0" err="1" smtClean="0">
                    <a:gradFill>
                      <a:gsLst>
                        <a:gs pos="0">
                          <a:srgbClr val="FFFFFF"/>
                        </a:gs>
                        <a:gs pos="100000">
                          <a:srgbClr val="FFFFFF"/>
                        </a:gs>
                      </a:gsLst>
                      <a:lin ang="5400000" scaled="0"/>
                    </a:gradFill>
                  </a:rPr>
                  <a:t>utilizado</a:t>
                </a:r>
                <a:r>
                  <a:rPr lang="en-US" sz="1400" b="1" dirty="0" smtClean="0">
                    <a:gradFill>
                      <a:gsLst>
                        <a:gs pos="0">
                          <a:srgbClr val="FFFFFF"/>
                        </a:gs>
                        <a:gs pos="100000">
                          <a:srgbClr val="FFFFFF"/>
                        </a:gs>
                      </a:gsLst>
                      <a:lin ang="5400000" scaled="0"/>
                    </a:gradFill>
                  </a:rPr>
                  <a:t> en </a:t>
                </a:r>
                <a:r>
                  <a:rPr lang="en-US" sz="1400" b="1" dirty="0" err="1" smtClean="0">
                    <a:gradFill>
                      <a:gsLst>
                        <a:gs pos="0">
                          <a:srgbClr val="FFFFFF"/>
                        </a:gs>
                        <a:gs pos="100000">
                          <a:srgbClr val="FFFFFF"/>
                        </a:gs>
                      </a:gsLst>
                      <a:lin ang="5400000" scaled="0"/>
                    </a:gradFill>
                  </a:rPr>
                  <a:t>desarrollo</a:t>
                </a:r>
                <a:r>
                  <a:rPr lang="en-US" sz="1400" b="1" dirty="0" smtClean="0">
                    <a:gradFill>
                      <a:gsLst>
                        <a:gs pos="0">
                          <a:srgbClr val="FFFFFF"/>
                        </a:gs>
                        <a:gs pos="100000">
                          <a:srgbClr val="FFFFFF"/>
                        </a:gs>
                      </a:gsLst>
                      <a:lin ang="5400000" scaled="0"/>
                    </a:gradFill>
                  </a:rPr>
                  <a:t> </a:t>
                </a:r>
                <a:r>
                  <a:rPr lang="en-US" sz="1400" b="1" dirty="0" err="1" smtClean="0">
                    <a:gradFill>
                      <a:gsLst>
                        <a:gs pos="0">
                          <a:srgbClr val="FFFFFF"/>
                        </a:gs>
                        <a:gs pos="100000">
                          <a:srgbClr val="FFFFFF"/>
                        </a:gs>
                      </a:gsLst>
                      <a:lin ang="5400000" scaled="0"/>
                    </a:gradFill>
                  </a:rPr>
                  <a:t>móvil</a:t>
                </a:r>
                <a:endParaRPr lang="en-US" sz="1400" dirty="0">
                  <a:gradFill>
                    <a:gsLst>
                      <a:gs pos="0">
                        <a:srgbClr val="FFFFFF"/>
                      </a:gs>
                      <a:gs pos="100000">
                        <a:srgbClr val="FFFFFF"/>
                      </a:gs>
                    </a:gsLst>
                    <a:lin ang="5400000" scaled="0"/>
                  </a:gradFill>
                </a:endParaRPr>
              </a:p>
            </p:txBody>
          </p:sp>
          <p:sp>
            <p:nvSpPr>
              <p:cNvPr id="19" name="Rectangle 18"/>
              <p:cNvSpPr/>
              <p:nvPr/>
            </p:nvSpPr>
            <p:spPr bwMode="auto">
              <a:xfrm>
                <a:off x="3622170" y="1248234"/>
                <a:ext cx="2308405" cy="1371334"/>
              </a:xfrm>
              <a:prstGeom prst="rect">
                <a:avLst/>
              </a:prstGeom>
              <a:no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182880" tIns="182880" rIns="91436" bIns="91440" numCol="1" rtlCol="0" anchor="t" anchorCtr="0" compatLnSpc="1">
                <a:prstTxWarp prst="textNoShape">
                  <a:avLst/>
                </a:prstTxWarp>
              </a:bodyPr>
              <a:lstStyle/>
              <a:p>
                <a:pPr defTabSz="685666" fontAlgn="base">
                  <a:spcBef>
                    <a:spcPct val="0"/>
                  </a:spcBef>
                  <a:spcAft>
                    <a:spcPct val="0"/>
                  </a:spcAft>
                </a:pPr>
                <a:r>
                  <a:rPr lang="en-US" sz="4500" b="1" dirty="0">
                    <a:gradFill>
                      <a:gsLst>
                        <a:gs pos="0">
                          <a:srgbClr val="FFFFFF"/>
                        </a:gs>
                        <a:gs pos="100000">
                          <a:srgbClr val="FFFFFF"/>
                        </a:gs>
                      </a:gsLst>
                      <a:lin ang="5400000" scaled="0"/>
                    </a:gradFill>
                    <a:latin typeface="+mj-lt"/>
                  </a:rPr>
                  <a:t>2X</a:t>
                </a:r>
              </a:p>
            </p:txBody>
          </p:sp>
        </p:grpSp>
      </p:grpSp>
    </p:spTree>
    <p:extLst>
      <p:ext uri="{BB962C8B-B14F-4D97-AF65-F5344CB8AC3E}">
        <p14:creationId xmlns:p14="http://schemas.microsoft.com/office/powerpoint/2010/main" val="323211716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275856" y="1923678"/>
            <a:ext cx="5832648" cy="1296144"/>
          </a:xfrm>
        </p:spPr>
        <p:txBody>
          <a:bodyPr/>
          <a:lstStyle/>
          <a:p>
            <a:pPr marL="0" indent="0">
              <a:buNone/>
            </a:pPr>
            <a:r>
              <a:rPr lang="en-US" sz="5400" dirty="0" smtClean="0"/>
              <a:t>¿</a:t>
            </a:r>
            <a:r>
              <a:rPr lang="en-US" sz="5400" dirty="0" err="1" smtClean="0"/>
              <a:t>Llegamos</a:t>
            </a:r>
            <a:r>
              <a:rPr lang="en-US" sz="5400" dirty="0" smtClean="0"/>
              <a:t> </a:t>
            </a:r>
            <a:r>
              <a:rPr lang="en-US" sz="5400" dirty="0" err="1" smtClean="0"/>
              <a:t>más</a:t>
            </a:r>
            <a:r>
              <a:rPr lang="en-US" sz="5400" dirty="0" smtClean="0"/>
              <a:t> </a:t>
            </a:r>
            <a:r>
              <a:rPr lang="en-US" sz="5400" dirty="0" err="1" smtClean="0"/>
              <a:t>lejos</a:t>
            </a:r>
            <a:r>
              <a:rPr lang="en-US" sz="5400" dirty="0" smtClean="0"/>
              <a:t>?</a:t>
            </a:r>
            <a:endParaRPr lang="en-US" sz="5400" dirty="0"/>
          </a:p>
        </p:txBody>
      </p:sp>
      <p:sp>
        <p:nvSpPr>
          <p:cNvPr id="4" name="Isosceles Triangle 3">
            <a:hlinkClick r:id="rId3"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3600" spc="-75" dirty="0" smtClean="0">
                <a:gradFill>
                  <a:gsLst>
                    <a:gs pos="0">
                      <a:srgbClr val="FFFFFF"/>
                    </a:gs>
                    <a:gs pos="100000">
                      <a:srgbClr val="FFFFFF"/>
                    </a:gs>
                  </a:gsLst>
                  <a:lin ang="5400000" scaled="0"/>
                </a:gradFill>
                <a:ea typeface="Segoe UI" pitchFamily="34" charset="0"/>
                <a:cs typeface="Segoe UI" pitchFamily="34" charset="0"/>
              </a:rPr>
              <a:t>Extra</a:t>
            </a:r>
            <a:endParaRPr lang="en-US" sz="3600" spc="-7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01465764"/>
      </p:ext>
    </p:extLst>
  </p:cSld>
  <p:clrMapOvr>
    <a:masterClrMapping/>
  </p:clrMapOvr>
  <mc:AlternateContent xmlns:mc="http://schemas.openxmlformats.org/markup-compatibility/2006" xmlns:p14="http://schemas.microsoft.com/office/powerpoint/2010/main">
    <mc:Choice Requires="p14">
      <p:transition spd="slow" p14:dur="1300" advClick="0">
        <p14:pan/>
      </p:transition>
    </mc:Choice>
    <mc:Fallback xmlns="">
      <p:transition xmlns:p14="http://schemas.microsoft.com/office/powerpoint/2010/main" spd="slow" advClick="0">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737755"/>
            <a:ext cx="5334000" cy="3238500"/>
          </a:xfrm>
          <a:prstGeom prst="rect">
            <a:avLst/>
          </a:prstGeom>
        </p:spPr>
      </p:pic>
      <p:sp>
        <p:nvSpPr>
          <p:cNvPr id="6" name="Rectangle 5"/>
          <p:cNvSpPr/>
          <p:nvPr/>
        </p:nvSpPr>
        <p:spPr>
          <a:xfrm>
            <a:off x="314076" y="3867894"/>
            <a:ext cx="6878782" cy="707886"/>
          </a:xfrm>
          <a:prstGeom prst="rect">
            <a:avLst/>
          </a:prstGeom>
        </p:spPr>
        <p:txBody>
          <a:bodyPr wrap="square">
            <a:spAutoFit/>
          </a:bodyPr>
          <a:lstStyle/>
          <a:p>
            <a:r>
              <a:rPr lang="en-US" sz="4000" dirty="0">
                <a:solidFill>
                  <a:schemeClr val="accent1"/>
                </a:solidFill>
              </a:rPr>
              <a:t>http://bit.ly/NXVdHX</a:t>
            </a:r>
          </a:p>
        </p:txBody>
      </p:sp>
      <p:sp>
        <p:nvSpPr>
          <p:cNvPr id="7" name="Title 7"/>
          <p:cNvSpPr txBox="1">
            <a:spLocks/>
          </p:cNvSpPr>
          <p:nvPr/>
        </p:nvSpPr>
        <p:spPr>
          <a:xfrm>
            <a:off x="314076" y="179319"/>
            <a:ext cx="8229600" cy="387798"/>
          </a:xfrm>
          <a:prstGeom prst="rect">
            <a:avLst/>
          </a:prstGeom>
        </p:spPr>
        <p:txBody>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dirty="0" err="1" smtClean="0">
                <a:solidFill>
                  <a:srgbClr val="2A2A2A"/>
                </a:solidFill>
              </a:rPr>
              <a:t>Usando</a:t>
            </a:r>
            <a:r>
              <a:rPr lang="en-US" dirty="0" smtClean="0">
                <a:solidFill>
                  <a:srgbClr val="2A2A2A"/>
                </a:solidFill>
              </a:rPr>
              <a:t> PCLs con Android + </a:t>
            </a:r>
            <a:r>
              <a:rPr lang="en-US" dirty="0" err="1" smtClean="0">
                <a:solidFill>
                  <a:srgbClr val="2A2A2A"/>
                </a:solidFill>
              </a:rPr>
              <a:t>iOS</a:t>
            </a:r>
            <a:endParaRPr lang="en-US" dirty="0">
              <a:solidFill>
                <a:srgbClr val="2A2A2A"/>
              </a:solidFill>
            </a:endParaRPr>
          </a:p>
        </p:txBody>
      </p:sp>
    </p:spTree>
    <p:extLst>
      <p:ext uri="{BB962C8B-B14F-4D97-AF65-F5344CB8AC3E}">
        <p14:creationId xmlns:p14="http://schemas.microsoft.com/office/powerpoint/2010/main" val="991223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21"/>
          </p:nvPr>
        </p:nvSpPr>
        <p:spPr>
          <a:xfrm>
            <a:off x="457200" y="1181100"/>
            <a:ext cx="8229600" cy="3694906"/>
          </a:xfrm>
        </p:spPr>
        <p:txBody>
          <a:bodyPr>
            <a:normAutofit fontScale="62500" lnSpcReduction="20000"/>
          </a:bodyPr>
          <a:lstStyle/>
          <a:p>
            <a:pPr marL="342900" indent="-342900"/>
            <a:r>
              <a:rPr lang="en-GB" dirty="0" err="1" smtClean="0"/>
              <a:t>Mezcla</a:t>
            </a:r>
            <a:r>
              <a:rPr lang="en-GB" dirty="0" smtClean="0"/>
              <a:t> y </a:t>
            </a:r>
            <a:r>
              <a:rPr lang="en-GB" dirty="0" err="1" smtClean="0"/>
              <a:t>usa</a:t>
            </a:r>
            <a:r>
              <a:rPr lang="en-GB" dirty="0" smtClean="0"/>
              <a:t> </a:t>
            </a:r>
            <a:r>
              <a:rPr lang="en-GB" dirty="0" err="1" smtClean="0"/>
              <a:t>conjuntamente</a:t>
            </a:r>
            <a:r>
              <a:rPr lang="en-GB" dirty="0" smtClean="0"/>
              <a:t> </a:t>
            </a:r>
            <a:r>
              <a:rPr lang="en-GB" dirty="0" err="1" smtClean="0"/>
              <a:t>varias</a:t>
            </a:r>
            <a:r>
              <a:rPr lang="en-GB" dirty="0" smtClean="0"/>
              <a:t> de </a:t>
            </a:r>
            <a:r>
              <a:rPr lang="en-GB" dirty="0" err="1" smtClean="0"/>
              <a:t>las</a:t>
            </a:r>
            <a:r>
              <a:rPr lang="en-GB" dirty="0" smtClean="0"/>
              <a:t> </a:t>
            </a:r>
            <a:r>
              <a:rPr lang="en-GB" b="1" dirty="0" err="1" smtClean="0"/>
              <a:t>técnicas</a:t>
            </a:r>
            <a:r>
              <a:rPr lang="en-GB" dirty="0" smtClean="0"/>
              <a:t> </a:t>
            </a:r>
            <a:r>
              <a:rPr lang="en-GB" dirty="0" err="1" smtClean="0"/>
              <a:t>aprendidas</a:t>
            </a:r>
            <a:r>
              <a:rPr lang="en-GB" dirty="0" smtClean="0"/>
              <a:t>. No </a:t>
            </a:r>
            <a:r>
              <a:rPr lang="en-GB" dirty="0" err="1" smtClean="0"/>
              <a:t>todo</a:t>
            </a:r>
            <a:r>
              <a:rPr lang="en-GB" dirty="0" smtClean="0"/>
              <a:t> </a:t>
            </a:r>
            <a:r>
              <a:rPr lang="en-GB" dirty="0" err="1" smtClean="0"/>
              <a:t>es</a:t>
            </a:r>
            <a:r>
              <a:rPr lang="en-GB" dirty="0" smtClean="0"/>
              <a:t> </a:t>
            </a:r>
            <a:r>
              <a:rPr lang="en-GB" dirty="0" err="1" smtClean="0">
                <a:solidFill>
                  <a:srgbClr val="2A2A2A"/>
                </a:solidFill>
              </a:rPr>
              <a:t>blanco</a:t>
            </a:r>
            <a:r>
              <a:rPr lang="en-GB" dirty="0" smtClean="0"/>
              <a:t> o negro.</a:t>
            </a:r>
          </a:p>
          <a:p>
            <a:pPr marL="342900" indent="-342900"/>
            <a:r>
              <a:rPr lang="en-GB" b="1" dirty="0" err="1" smtClean="0"/>
              <a:t>Comparte</a:t>
            </a:r>
            <a:r>
              <a:rPr lang="en-GB" dirty="0" smtClean="0"/>
              <a:t> </a:t>
            </a:r>
            <a:r>
              <a:rPr lang="en-GB" dirty="0" err="1" smtClean="0"/>
              <a:t>Modelos</a:t>
            </a:r>
            <a:r>
              <a:rPr lang="en-GB" dirty="0" smtClean="0"/>
              <a:t>, Helpers, </a:t>
            </a:r>
            <a:r>
              <a:rPr lang="en-GB" dirty="0" err="1" smtClean="0"/>
              <a:t>Servicios</a:t>
            </a:r>
            <a:r>
              <a:rPr lang="en-GB" dirty="0" smtClean="0"/>
              <a:t>, </a:t>
            </a:r>
            <a:r>
              <a:rPr lang="en-GB" dirty="0" err="1" smtClean="0"/>
              <a:t>ViewModels</a:t>
            </a:r>
            <a:endParaRPr lang="en-GB" dirty="0"/>
          </a:p>
          <a:p>
            <a:pPr marL="803275" lvl="1" indent="-342900"/>
            <a:r>
              <a:rPr lang="en-GB" dirty="0" err="1" smtClean="0"/>
              <a:t>Enlazados</a:t>
            </a:r>
            <a:r>
              <a:rPr lang="en-GB" dirty="0" smtClean="0"/>
              <a:t> de </a:t>
            </a:r>
            <a:r>
              <a:rPr lang="en-GB" dirty="0" err="1" smtClean="0"/>
              <a:t>archivos</a:t>
            </a:r>
            <a:endParaRPr lang="en-GB" dirty="0" smtClean="0">
              <a:solidFill>
                <a:schemeClr val="tx2"/>
              </a:solidFill>
            </a:endParaRPr>
          </a:p>
          <a:p>
            <a:pPr marL="803275" lvl="1" indent="-342900"/>
            <a:r>
              <a:rPr lang="en-GB" dirty="0" smtClean="0">
                <a:solidFill>
                  <a:schemeClr val="tx2"/>
                </a:solidFill>
              </a:rPr>
              <a:t>Portable Class Libraries</a:t>
            </a:r>
          </a:p>
          <a:p>
            <a:pPr marL="342900" indent="-342900"/>
            <a:r>
              <a:rPr lang="en-GB" dirty="0" err="1" smtClean="0"/>
              <a:t>Usa</a:t>
            </a:r>
            <a:r>
              <a:rPr lang="en-GB" dirty="0" smtClean="0"/>
              <a:t> </a:t>
            </a:r>
            <a:r>
              <a:rPr lang="en-GB" b="1" dirty="0" err="1" smtClean="0"/>
              <a:t>condiciones</a:t>
            </a:r>
            <a:r>
              <a:rPr lang="en-GB" b="1" dirty="0" smtClean="0"/>
              <a:t> de </a:t>
            </a:r>
            <a:r>
              <a:rPr lang="en-GB" b="1" dirty="0" err="1" smtClean="0"/>
              <a:t>compilación</a:t>
            </a:r>
            <a:r>
              <a:rPr lang="en-GB" dirty="0" smtClean="0"/>
              <a:t> (#if) </a:t>
            </a:r>
            <a:r>
              <a:rPr lang="en-GB" dirty="0" err="1" smtClean="0"/>
              <a:t>sólo</a:t>
            </a:r>
            <a:r>
              <a:rPr lang="en-GB" dirty="0" smtClean="0"/>
              <a:t> </a:t>
            </a:r>
            <a:r>
              <a:rPr lang="en-GB" dirty="0" err="1" smtClean="0"/>
              <a:t>para</a:t>
            </a:r>
            <a:r>
              <a:rPr lang="en-GB" dirty="0" smtClean="0"/>
              <a:t> </a:t>
            </a:r>
            <a:r>
              <a:rPr lang="en-GB" dirty="0" err="1" smtClean="0"/>
              <a:t>pequeños</a:t>
            </a:r>
            <a:r>
              <a:rPr lang="en-GB" dirty="0" smtClean="0"/>
              <a:t> </a:t>
            </a:r>
            <a:r>
              <a:rPr lang="en-GB" dirty="0" err="1" smtClean="0"/>
              <a:t>trozos</a:t>
            </a:r>
            <a:r>
              <a:rPr lang="en-GB" dirty="0" smtClean="0"/>
              <a:t> de </a:t>
            </a:r>
            <a:r>
              <a:rPr lang="en-GB" dirty="0" err="1" smtClean="0"/>
              <a:t>código</a:t>
            </a:r>
            <a:r>
              <a:rPr lang="en-GB" dirty="0" smtClean="0"/>
              <a:t>.</a:t>
            </a:r>
          </a:p>
          <a:p>
            <a:pPr marL="342900" indent="-342900"/>
            <a:r>
              <a:rPr lang="en-GB" dirty="0" err="1" smtClean="0"/>
              <a:t>Usa</a:t>
            </a:r>
            <a:r>
              <a:rPr lang="en-GB" dirty="0" smtClean="0"/>
              <a:t> </a:t>
            </a:r>
            <a:r>
              <a:rPr lang="en-GB" b="1" dirty="0" err="1" smtClean="0"/>
              <a:t>métodos</a:t>
            </a:r>
            <a:r>
              <a:rPr lang="en-GB" b="1" dirty="0" smtClean="0"/>
              <a:t> </a:t>
            </a:r>
            <a:r>
              <a:rPr lang="en-GB" b="1" dirty="0" err="1" smtClean="0"/>
              <a:t>extensores</a:t>
            </a:r>
            <a:r>
              <a:rPr lang="en-GB" dirty="0" smtClean="0"/>
              <a:t> </a:t>
            </a:r>
            <a:r>
              <a:rPr lang="en-GB" dirty="0" err="1" smtClean="0"/>
              <a:t>para</a:t>
            </a:r>
            <a:r>
              <a:rPr lang="en-GB" dirty="0" smtClean="0"/>
              <a:t> </a:t>
            </a:r>
            <a:r>
              <a:rPr lang="en-GB" dirty="0" err="1" smtClean="0"/>
              <a:t>unificar</a:t>
            </a:r>
            <a:r>
              <a:rPr lang="en-GB" dirty="0" smtClean="0"/>
              <a:t> </a:t>
            </a:r>
            <a:r>
              <a:rPr lang="en-GB" dirty="0" err="1" smtClean="0"/>
              <a:t>diferentes</a:t>
            </a:r>
            <a:r>
              <a:rPr lang="en-GB" dirty="0" smtClean="0"/>
              <a:t> </a:t>
            </a:r>
            <a:r>
              <a:rPr lang="en-GB" dirty="0" err="1" smtClean="0"/>
              <a:t>implementaciones</a:t>
            </a:r>
            <a:r>
              <a:rPr lang="en-GB" dirty="0" smtClean="0"/>
              <a:t>:</a:t>
            </a:r>
          </a:p>
          <a:p>
            <a:pPr marL="803275" lvl="1" indent="-342900"/>
            <a:r>
              <a:rPr lang="en-GB" dirty="0" err="1" smtClean="0">
                <a:solidFill>
                  <a:schemeClr val="tx2"/>
                </a:solidFill>
              </a:rPr>
              <a:t>Modelo</a:t>
            </a:r>
            <a:r>
              <a:rPr lang="en-GB" dirty="0" smtClean="0">
                <a:solidFill>
                  <a:schemeClr val="tx2"/>
                </a:solidFill>
              </a:rPr>
              <a:t> </a:t>
            </a:r>
            <a:r>
              <a:rPr lang="en-GB" dirty="0" err="1" smtClean="0">
                <a:solidFill>
                  <a:schemeClr val="tx2"/>
                </a:solidFill>
              </a:rPr>
              <a:t>Async</a:t>
            </a:r>
            <a:r>
              <a:rPr lang="en-GB" dirty="0" smtClean="0">
                <a:solidFill>
                  <a:schemeClr val="tx2"/>
                </a:solidFill>
              </a:rPr>
              <a:t>-await </a:t>
            </a:r>
            <a:r>
              <a:rPr lang="en-GB" dirty="0" err="1" smtClean="0">
                <a:solidFill>
                  <a:schemeClr val="tx2"/>
                </a:solidFill>
              </a:rPr>
              <a:t>para</a:t>
            </a:r>
            <a:r>
              <a:rPr lang="en-GB" dirty="0" smtClean="0">
                <a:solidFill>
                  <a:schemeClr val="tx2"/>
                </a:solidFill>
              </a:rPr>
              <a:t> </a:t>
            </a:r>
            <a:r>
              <a:rPr lang="en-GB" dirty="0" err="1" smtClean="0">
                <a:solidFill>
                  <a:schemeClr val="tx2"/>
                </a:solidFill>
              </a:rPr>
              <a:t>HttpWebResponse</a:t>
            </a:r>
            <a:r>
              <a:rPr lang="en-GB" dirty="0" smtClean="0">
                <a:solidFill>
                  <a:schemeClr val="tx2"/>
                </a:solidFill>
              </a:rPr>
              <a:t>/Request </a:t>
            </a:r>
            <a:r>
              <a:rPr lang="en-GB" dirty="0" err="1" smtClean="0">
                <a:solidFill>
                  <a:schemeClr val="tx2"/>
                </a:solidFill>
              </a:rPr>
              <a:t>por</a:t>
            </a:r>
            <a:r>
              <a:rPr lang="en-GB" dirty="0" smtClean="0">
                <a:solidFill>
                  <a:schemeClr val="tx2"/>
                </a:solidFill>
              </a:rPr>
              <a:t> </a:t>
            </a:r>
            <a:r>
              <a:rPr lang="en-GB" dirty="0" err="1" smtClean="0">
                <a:solidFill>
                  <a:schemeClr val="tx2"/>
                </a:solidFill>
              </a:rPr>
              <a:t>ejemplo</a:t>
            </a:r>
            <a:endParaRPr lang="en-GB" dirty="0" smtClean="0">
              <a:solidFill>
                <a:schemeClr val="tx2"/>
              </a:solidFill>
            </a:endParaRPr>
          </a:p>
          <a:p>
            <a:pPr marL="342900" indent="-342900"/>
            <a:r>
              <a:rPr lang="en-GB" dirty="0" smtClean="0"/>
              <a:t>No </a:t>
            </a:r>
            <a:r>
              <a:rPr lang="en-GB" dirty="0" err="1" smtClean="0"/>
              <a:t>olvides</a:t>
            </a:r>
            <a:r>
              <a:rPr lang="en-GB" dirty="0" smtClean="0"/>
              <a:t> </a:t>
            </a:r>
            <a:r>
              <a:rPr lang="en-GB" dirty="0" err="1" smtClean="0"/>
              <a:t>dedicar</a:t>
            </a:r>
            <a:r>
              <a:rPr lang="en-GB" dirty="0" smtClean="0"/>
              <a:t> un </a:t>
            </a:r>
            <a:r>
              <a:rPr lang="en-GB" dirty="0" err="1" smtClean="0"/>
              <a:t>poco</a:t>
            </a:r>
            <a:r>
              <a:rPr lang="en-GB" dirty="0" smtClean="0"/>
              <a:t> de </a:t>
            </a:r>
            <a:r>
              <a:rPr lang="en-GB" dirty="0" err="1" smtClean="0"/>
              <a:t>tu</a:t>
            </a:r>
            <a:r>
              <a:rPr lang="en-GB" dirty="0" smtClean="0"/>
              <a:t> </a:t>
            </a:r>
            <a:r>
              <a:rPr lang="en-GB" dirty="0" err="1" smtClean="0"/>
              <a:t>atención</a:t>
            </a:r>
            <a:r>
              <a:rPr lang="en-GB" dirty="0" smtClean="0"/>
              <a:t> a la </a:t>
            </a:r>
            <a:r>
              <a:rPr lang="en-GB" b="1" dirty="0" err="1" smtClean="0"/>
              <a:t>experiencia</a:t>
            </a:r>
            <a:r>
              <a:rPr lang="en-GB" b="1" dirty="0" smtClean="0"/>
              <a:t> de </a:t>
            </a:r>
            <a:r>
              <a:rPr lang="en-GB" b="1" dirty="0" err="1" smtClean="0"/>
              <a:t>usuario</a:t>
            </a:r>
            <a:r>
              <a:rPr lang="en-GB" dirty="0" smtClean="0"/>
              <a:t>. </a:t>
            </a:r>
            <a:r>
              <a:rPr lang="en-GB" dirty="0" err="1" smtClean="0"/>
              <a:t>Recuerda</a:t>
            </a:r>
            <a:r>
              <a:rPr lang="en-GB" dirty="0"/>
              <a:t> </a:t>
            </a:r>
            <a:r>
              <a:rPr lang="en-GB" dirty="0" smtClean="0"/>
              <a:t>NO </a:t>
            </a:r>
            <a:r>
              <a:rPr lang="en-GB" dirty="0" err="1" smtClean="0"/>
              <a:t>todos</a:t>
            </a:r>
            <a:r>
              <a:rPr lang="en-GB" dirty="0" smtClean="0"/>
              <a:t> los </a:t>
            </a:r>
            <a:r>
              <a:rPr lang="en-GB" dirty="0" err="1" smtClean="0"/>
              <a:t>controles</a:t>
            </a:r>
            <a:r>
              <a:rPr lang="en-GB" dirty="0" smtClean="0"/>
              <a:t> </a:t>
            </a:r>
            <a:r>
              <a:rPr lang="en-GB" dirty="0" err="1" smtClean="0"/>
              <a:t>tienen</a:t>
            </a:r>
            <a:r>
              <a:rPr lang="en-GB" dirty="0" smtClean="0"/>
              <a:t> </a:t>
            </a:r>
            <a:r>
              <a:rPr lang="en-GB" dirty="0" err="1" smtClean="0"/>
              <a:t>su</a:t>
            </a:r>
            <a:r>
              <a:rPr lang="en-GB" dirty="0" smtClean="0"/>
              <a:t> </a:t>
            </a:r>
            <a:r>
              <a:rPr lang="en-GB" dirty="0" err="1" smtClean="0"/>
              <a:t>clon</a:t>
            </a:r>
            <a:r>
              <a:rPr lang="en-GB" dirty="0" smtClean="0"/>
              <a:t> en </a:t>
            </a:r>
            <a:r>
              <a:rPr lang="en-GB" dirty="0" err="1" smtClean="0"/>
              <a:t>otro</a:t>
            </a:r>
            <a:r>
              <a:rPr lang="en-GB" dirty="0" smtClean="0"/>
              <a:t> </a:t>
            </a:r>
            <a:r>
              <a:rPr lang="en-GB" dirty="0" err="1" smtClean="0"/>
              <a:t>sistema</a:t>
            </a:r>
            <a:r>
              <a:rPr lang="en-GB" dirty="0" smtClean="0"/>
              <a:t> </a:t>
            </a:r>
            <a:r>
              <a:rPr lang="en-GB" dirty="0" err="1" smtClean="0"/>
              <a:t>pero</a:t>
            </a:r>
            <a:r>
              <a:rPr lang="en-GB" dirty="0" smtClean="0"/>
              <a:t> hay </a:t>
            </a:r>
            <a:r>
              <a:rPr lang="en-GB" dirty="0" err="1" smtClean="0"/>
              <a:t>alternativas</a:t>
            </a:r>
            <a:r>
              <a:rPr lang="en-GB" dirty="0" smtClean="0"/>
              <a:t>.</a:t>
            </a:r>
            <a:endParaRPr lang="en-GB" dirty="0" smtClean="0">
              <a:solidFill>
                <a:schemeClr val="tx2"/>
              </a:solidFill>
            </a:endParaRPr>
          </a:p>
        </p:txBody>
      </p:sp>
      <p:sp>
        <p:nvSpPr>
          <p:cNvPr id="10" name="Title 9"/>
          <p:cNvSpPr>
            <a:spLocks noGrp="1"/>
          </p:cNvSpPr>
          <p:nvPr>
            <p:ph type="title"/>
          </p:nvPr>
        </p:nvSpPr>
        <p:spPr>
          <a:xfrm>
            <a:off x="457200" y="401955"/>
            <a:ext cx="8229600" cy="387798"/>
          </a:xfrm>
        </p:spPr>
        <p:txBody>
          <a:bodyPr>
            <a:normAutofit fontScale="90000"/>
          </a:bodyPr>
          <a:lstStyle/>
          <a:p>
            <a:pPr algn="l"/>
            <a:r>
              <a:rPr lang="en-GB" dirty="0" err="1" smtClean="0"/>
              <a:t>Conclusiones</a:t>
            </a:r>
            <a:r>
              <a:rPr lang="en-GB" dirty="0" smtClean="0"/>
              <a:t> I</a:t>
            </a:r>
            <a:endParaRPr lang="en-GB" dirty="0"/>
          </a:p>
        </p:txBody>
      </p:sp>
    </p:spTree>
    <p:extLst>
      <p:ext uri="{BB962C8B-B14F-4D97-AF65-F5344CB8AC3E}">
        <p14:creationId xmlns:p14="http://schemas.microsoft.com/office/powerpoint/2010/main" val="404495063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Conclusiones</a:t>
            </a:r>
            <a:r>
              <a:rPr lang="en-US" dirty="0" smtClean="0"/>
              <a:t> II</a:t>
            </a:r>
            <a:endParaRPr lang="en-US" dirty="0"/>
          </a:p>
        </p:txBody>
      </p:sp>
      <p:sp>
        <p:nvSpPr>
          <p:cNvPr id="3" name="Text Placeholder 2"/>
          <p:cNvSpPr>
            <a:spLocks noGrp="1"/>
          </p:cNvSpPr>
          <p:nvPr>
            <p:ph type="body" sz="quarter" idx="4294967295"/>
          </p:nvPr>
        </p:nvSpPr>
        <p:spPr>
          <a:xfrm>
            <a:off x="457200" y="1110756"/>
            <a:ext cx="8740142" cy="3549226"/>
          </a:xfrm>
        </p:spPr>
        <p:txBody>
          <a:bodyPr>
            <a:normAutofit fontScale="92500" lnSpcReduction="10000"/>
          </a:bodyPr>
          <a:lstStyle/>
          <a:p>
            <a:pPr marL="0" indent="0">
              <a:buNone/>
            </a:pPr>
            <a:r>
              <a:rPr lang="en-US" sz="2800" dirty="0" smtClean="0">
                <a:solidFill>
                  <a:srgbClr val="505050"/>
                </a:solidFill>
              </a:rPr>
              <a:t>Si </a:t>
            </a:r>
            <a:r>
              <a:rPr lang="en-US" sz="2800" dirty="0" err="1" smtClean="0">
                <a:solidFill>
                  <a:srgbClr val="2A2A2A"/>
                </a:solidFill>
              </a:rPr>
              <a:t>piensas</a:t>
            </a:r>
            <a:r>
              <a:rPr lang="en-US" sz="2800" dirty="0" smtClean="0">
                <a:solidFill>
                  <a:srgbClr val="2A2A2A"/>
                </a:solidFill>
              </a:rPr>
              <a:t> </a:t>
            </a:r>
            <a:r>
              <a:rPr lang="en-US" sz="2800" dirty="0" err="1" smtClean="0">
                <a:solidFill>
                  <a:srgbClr val="2A2A2A"/>
                </a:solidFill>
              </a:rPr>
              <a:t>crear</a:t>
            </a:r>
            <a:r>
              <a:rPr lang="en-US" sz="2800" dirty="0" smtClean="0">
                <a:solidFill>
                  <a:srgbClr val="2A2A2A"/>
                </a:solidFill>
              </a:rPr>
              <a:t> </a:t>
            </a:r>
            <a:r>
              <a:rPr lang="en-US" sz="2800" dirty="0" err="1" smtClean="0">
                <a:solidFill>
                  <a:srgbClr val="2A2A2A"/>
                </a:solidFill>
              </a:rPr>
              <a:t>una</a:t>
            </a:r>
            <a:r>
              <a:rPr lang="en-US" sz="2800" dirty="0" smtClean="0">
                <a:solidFill>
                  <a:srgbClr val="2A2A2A"/>
                </a:solidFill>
              </a:rPr>
              <a:t> </a:t>
            </a:r>
            <a:r>
              <a:rPr lang="en-US" sz="2800" dirty="0" err="1" smtClean="0">
                <a:solidFill>
                  <a:srgbClr val="2A2A2A"/>
                </a:solidFill>
              </a:rPr>
              <a:t>aplicación</a:t>
            </a:r>
            <a:r>
              <a:rPr lang="en-US" sz="2800" dirty="0" smtClean="0">
                <a:solidFill>
                  <a:srgbClr val="2A2A2A"/>
                </a:solidFill>
              </a:rPr>
              <a:t> </a:t>
            </a:r>
            <a:r>
              <a:rPr lang="en-US" sz="2800" dirty="0" err="1" smtClean="0">
                <a:solidFill>
                  <a:srgbClr val="2A2A2A"/>
                </a:solidFill>
              </a:rPr>
              <a:t>para</a:t>
            </a:r>
            <a:r>
              <a:rPr lang="en-US" sz="2800" dirty="0" smtClean="0">
                <a:solidFill>
                  <a:srgbClr val="2A2A2A"/>
                </a:solidFill>
              </a:rPr>
              <a:t> </a:t>
            </a:r>
            <a:r>
              <a:rPr lang="en-US" sz="2800" dirty="0" err="1" smtClean="0">
                <a:solidFill>
                  <a:srgbClr val="2A2A2A"/>
                </a:solidFill>
              </a:rPr>
              <a:t>múltiples</a:t>
            </a:r>
            <a:r>
              <a:rPr lang="en-US" sz="2800" dirty="0" smtClean="0">
                <a:solidFill>
                  <a:srgbClr val="2A2A2A"/>
                </a:solidFill>
              </a:rPr>
              <a:t> </a:t>
            </a:r>
            <a:r>
              <a:rPr lang="en-US" sz="2800" dirty="0" err="1" smtClean="0">
                <a:solidFill>
                  <a:srgbClr val="2A2A2A"/>
                </a:solidFill>
              </a:rPr>
              <a:t>plataformas</a:t>
            </a:r>
            <a:r>
              <a:rPr lang="en-US" sz="2800" dirty="0" smtClean="0">
                <a:solidFill>
                  <a:srgbClr val="2A2A2A"/>
                </a:solidFill>
              </a:rPr>
              <a:t>, ten en </a:t>
            </a:r>
            <a:r>
              <a:rPr lang="en-US" sz="2800" dirty="0" err="1" smtClean="0">
                <a:solidFill>
                  <a:srgbClr val="2A2A2A"/>
                </a:solidFill>
              </a:rPr>
              <a:t>mente</a:t>
            </a:r>
            <a:r>
              <a:rPr lang="en-US" sz="2800" dirty="0" smtClean="0">
                <a:solidFill>
                  <a:srgbClr val="2A2A2A"/>
                </a:solidFill>
              </a:rPr>
              <a:t> </a:t>
            </a:r>
            <a:r>
              <a:rPr lang="en-US" sz="2800" dirty="0" err="1" smtClean="0">
                <a:solidFill>
                  <a:srgbClr val="2A2A2A"/>
                </a:solidFill>
              </a:rPr>
              <a:t>las</a:t>
            </a:r>
            <a:r>
              <a:rPr lang="en-US" sz="2800" dirty="0" smtClean="0">
                <a:solidFill>
                  <a:srgbClr val="2A2A2A"/>
                </a:solidFill>
              </a:rPr>
              <a:t> </a:t>
            </a:r>
            <a:r>
              <a:rPr lang="en-US" sz="2800" b="1" dirty="0" err="1" smtClean="0">
                <a:solidFill>
                  <a:srgbClr val="2A2A2A"/>
                </a:solidFill>
              </a:rPr>
              <a:t>técnicas</a:t>
            </a:r>
            <a:r>
              <a:rPr lang="en-US" sz="2800" b="1" dirty="0" smtClean="0">
                <a:solidFill>
                  <a:srgbClr val="2A2A2A"/>
                </a:solidFill>
              </a:rPr>
              <a:t> </a:t>
            </a:r>
            <a:r>
              <a:rPr lang="en-US" sz="2800" b="1" dirty="0" err="1" smtClean="0">
                <a:solidFill>
                  <a:srgbClr val="2A2A2A"/>
                </a:solidFill>
              </a:rPr>
              <a:t>para</a:t>
            </a:r>
            <a:r>
              <a:rPr lang="en-US" sz="2800" b="1" dirty="0" smtClean="0">
                <a:solidFill>
                  <a:srgbClr val="2A2A2A"/>
                </a:solidFill>
              </a:rPr>
              <a:t> </a:t>
            </a:r>
            <a:r>
              <a:rPr lang="en-US" sz="2800" b="1" dirty="0" err="1" smtClean="0">
                <a:solidFill>
                  <a:srgbClr val="2A2A2A"/>
                </a:solidFill>
              </a:rPr>
              <a:t>compartir</a:t>
            </a:r>
            <a:r>
              <a:rPr lang="en-US" sz="2800" b="1" dirty="0" smtClean="0">
                <a:solidFill>
                  <a:srgbClr val="2A2A2A"/>
                </a:solidFill>
              </a:rPr>
              <a:t> </a:t>
            </a:r>
            <a:r>
              <a:rPr lang="en-US" sz="2800" b="1" dirty="0" err="1" smtClean="0">
                <a:solidFill>
                  <a:srgbClr val="2A2A2A"/>
                </a:solidFill>
              </a:rPr>
              <a:t>código</a:t>
            </a:r>
            <a:r>
              <a:rPr lang="en-US" sz="2800" dirty="0" smtClean="0">
                <a:solidFill>
                  <a:srgbClr val="2A2A2A"/>
                </a:solidFill>
              </a:rPr>
              <a:t>. En </a:t>
            </a:r>
            <a:r>
              <a:rPr lang="en-US" sz="2800" dirty="0" err="1" smtClean="0">
                <a:solidFill>
                  <a:srgbClr val="2A2A2A"/>
                </a:solidFill>
              </a:rPr>
              <a:t>caso</a:t>
            </a:r>
            <a:r>
              <a:rPr lang="en-US" sz="2800" dirty="0" smtClean="0">
                <a:solidFill>
                  <a:srgbClr val="2A2A2A"/>
                </a:solidFill>
              </a:rPr>
              <a:t> </a:t>
            </a:r>
            <a:r>
              <a:rPr lang="en-US" sz="2800" dirty="0" err="1" smtClean="0">
                <a:solidFill>
                  <a:srgbClr val="2A2A2A"/>
                </a:solidFill>
              </a:rPr>
              <a:t>contrario</a:t>
            </a:r>
            <a:r>
              <a:rPr lang="en-US" sz="2800" dirty="0" smtClean="0">
                <a:solidFill>
                  <a:srgbClr val="2A2A2A"/>
                </a:solidFill>
              </a:rPr>
              <a:t>, </a:t>
            </a:r>
            <a:r>
              <a:rPr lang="en-US" sz="2800" dirty="0" err="1" smtClean="0">
                <a:solidFill>
                  <a:srgbClr val="2A2A2A"/>
                </a:solidFill>
              </a:rPr>
              <a:t>tenlas</a:t>
            </a:r>
            <a:r>
              <a:rPr lang="en-US" sz="2800" dirty="0" smtClean="0">
                <a:solidFill>
                  <a:srgbClr val="2A2A2A"/>
                </a:solidFill>
              </a:rPr>
              <a:t> en </a:t>
            </a:r>
            <a:r>
              <a:rPr lang="en-US" sz="2800" dirty="0" err="1" smtClean="0">
                <a:solidFill>
                  <a:srgbClr val="2A2A2A"/>
                </a:solidFill>
              </a:rPr>
              <a:t>cuenta</a:t>
            </a:r>
            <a:r>
              <a:rPr lang="en-US" sz="2800" dirty="0" smtClean="0">
                <a:solidFill>
                  <a:srgbClr val="2A2A2A"/>
                </a:solidFill>
              </a:rPr>
              <a:t> </a:t>
            </a:r>
            <a:r>
              <a:rPr lang="en-US" sz="2800" dirty="0" err="1" smtClean="0">
                <a:solidFill>
                  <a:srgbClr val="2A2A2A"/>
                </a:solidFill>
              </a:rPr>
              <a:t>también</a:t>
            </a:r>
            <a:r>
              <a:rPr lang="en-US" sz="2800" dirty="0" smtClean="0">
                <a:solidFill>
                  <a:srgbClr val="2A2A2A"/>
                </a:solidFill>
              </a:rPr>
              <a:t>, </a:t>
            </a:r>
            <a:r>
              <a:rPr lang="en-US" sz="2800" dirty="0" err="1" smtClean="0">
                <a:solidFill>
                  <a:srgbClr val="2A2A2A"/>
                </a:solidFill>
              </a:rPr>
              <a:t>como</a:t>
            </a:r>
            <a:r>
              <a:rPr lang="en-US" sz="2800" dirty="0" smtClean="0">
                <a:solidFill>
                  <a:srgbClr val="2A2A2A"/>
                </a:solidFill>
              </a:rPr>
              <a:t> </a:t>
            </a:r>
            <a:r>
              <a:rPr lang="en-US" sz="2800" dirty="0" err="1" smtClean="0">
                <a:solidFill>
                  <a:srgbClr val="2A2A2A"/>
                </a:solidFill>
              </a:rPr>
              <a:t>hemos</a:t>
            </a:r>
            <a:r>
              <a:rPr lang="en-US" sz="2800" dirty="0" smtClean="0">
                <a:solidFill>
                  <a:srgbClr val="2A2A2A"/>
                </a:solidFill>
              </a:rPr>
              <a:t> </a:t>
            </a:r>
            <a:r>
              <a:rPr lang="en-US" sz="2800" dirty="0" err="1" smtClean="0">
                <a:solidFill>
                  <a:srgbClr val="2A2A2A"/>
                </a:solidFill>
              </a:rPr>
              <a:t>analizado</a:t>
            </a:r>
            <a:r>
              <a:rPr lang="en-US" sz="2800" dirty="0" smtClean="0">
                <a:solidFill>
                  <a:srgbClr val="2A2A2A"/>
                </a:solidFill>
              </a:rPr>
              <a:t> no </a:t>
            </a:r>
            <a:r>
              <a:rPr lang="en-US" sz="2800" dirty="0" err="1" smtClean="0">
                <a:solidFill>
                  <a:srgbClr val="2A2A2A"/>
                </a:solidFill>
              </a:rPr>
              <a:t>conllevan</a:t>
            </a:r>
            <a:r>
              <a:rPr lang="en-US" sz="2800" dirty="0" smtClean="0">
                <a:solidFill>
                  <a:srgbClr val="2A2A2A"/>
                </a:solidFill>
              </a:rPr>
              <a:t> </a:t>
            </a:r>
            <a:r>
              <a:rPr lang="en-US" sz="2800" dirty="0" err="1" smtClean="0">
                <a:solidFill>
                  <a:srgbClr val="2A2A2A"/>
                </a:solidFill>
              </a:rPr>
              <a:t>grandes</a:t>
            </a:r>
            <a:r>
              <a:rPr lang="en-US" sz="2800" dirty="0" smtClean="0">
                <a:solidFill>
                  <a:srgbClr val="2A2A2A"/>
                </a:solidFill>
              </a:rPr>
              <a:t> </a:t>
            </a:r>
            <a:r>
              <a:rPr lang="en-US" sz="2800" dirty="0" err="1" smtClean="0">
                <a:solidFill>
                  <a:srgbClr val="2A2A2A"/>
                </a:solidFill>
              </a:rPr>
              <a:t>esfuerzos</a:t>
            </a:r>
            <a:r>
              <a:rPr lang="en-US" sz="2800" dirty="0" smtClean="0">
                <a:solidFill>
                  <a:srgbClr val="2A2A2A"/>
                </a:solidFill>
              </a:rPr>
              <a:t> y </a:t>
            </a:r>
            <a:r>
              <a:rPr lang="en-US" sz="2800" dirty="0" err="1" smtClean="0">
                <a:solidFill>
                  <a:srgbClr val="2A2A2A"/>
                </a:solidFill>
              </a:rPr>
              <a:t>si</a:t>
            </a:r>
            <a:r>
              <a:rPr lang="en-US" sz="2800" dirty="0" smtClean="0">
                <a:solidFill>
                  <a:srgbClr val="2A2A2A"/>
                </a:solidFill>
              </a:rPr>
              <a:t> </a:t>
            </a:r>
            <a:r>
              <a:rPr lang="en-US" sz="2800" dirty="0" err="1" smtClean="0">
                <a:solidFill>
                  <a:srgbClr val="2A2A2A"/>
                </a:solidFill>
              </a:rPr>
              <a:t>grandes</a:t>
            </a:r>
            <a:r>
              <a:rPr lang="en-US" sz="2800" dirty="0" smtClean="0">
                <a:solidFill>
                  <a:srgbClr val="2A2A2A"/>
                </a:solidFill>
              </a:rPr>
              <a:t> </a:t>
            </a:r>
            <a:r>
              <a:rPr lang="en-US" sz="2800" dirty="0" err="1" smtClean="0">
                <a:solidFill>
                  <a:srgbClr val="2A2A2A"/>
                </a:solidFill>
              </a:rPr>
              <a:t>beneficios</a:t>
            </a:r>
            <a:r>
              <a:rPr lang="en-US" sz="2800" dirty="0" smtClean="0">
                <a:solidFill>
                  <a:srgbClr val="2A2A2A"/>
                </a:solidFill>
              </a:rPr>
              <a:t>.</a:t>
            </a:r>
          </a:p>
          <a:p>
            <a:pPr marL="0" indent="0">
              <a:buNone/>
            </a:pPr>
            <a:r>
              <a:rPr lang="en-US" sz="2800" dirty="0" err="1" smtClean="0">
                <a:solidFill>
                  <a:srgbClr val="2A2A2A"/>
                </a:solidFill>
              </a:rPr>
              <a:t>Maximiza</a:t>
            </a:r>
            <a:r>
              <a:rPr lang="en-US" sz="2800" dirty="0" smtClean="0">
                <a:solidFill>
                  <a:srgbClr val="2A2A2A"/>
                </a:solidFill>
              </a:rPr>
              <a:t> </a:t>
            </a:r>
            <a:r>
              <a:rPr lang="en-US" sz="2800" dirty="0" err="1" smtClean="0">
                <a:solidFill>
                  <a:srgbClr val="2A2A2A"/>
                </a:solidFill>
              </a:rPr>
              <a:t>siempre</a:t>
            </a:r>
            <a:r>
              <a:rPr lang="en-US" sz="2800" dirty="0" smtClean="0">
                <a:solidFill>
                  <a:srgbClr val="2A2A2A"/>
                </a:solidFill>
              </a:rPr>
              <a:t> la </a:t>
            </a:r>
            <a:r>
              <a:rPr lang="en-US" sz="2800" dirty="0" err="1" smtClean="0">
                <a:solidFill>
                  <a:srgbClr val="2A2A2A"/>
                </a:solidFill>
              </a:rPr>
              <a:t>mejor</a:t>
            </a:r>
            <a:r>
              <a:rPr lang="en-US" sz="2800" dirty="0" smtClean="0">
                <a:solidFill>
                  <a:srgbClr val="2A2A2A"/>
                </a:solidFill>
              </a:rPr>
              <a:t> </a:t>
            </a:r>
            <a:r>
              <a:rPr lang="en-US" sz="2800" b="1" dirty="0" err="1" smtClean="0">
                <a:solidFill>
                  <a:srgbClr val="2A2A2A"/>
                </a:solidFill>
              </a:rPr>
              <a:t>experiencia</a:t>
            </a:r>
            <a:r>
              <a:rPr lang="en-US" sz="2800" b="1" dirty="0" smtClean="0">
                <a:solidFill>
                  <a:srgbClr val="2A2A2A"/>
                </a:solidFill>
              </a:rPr>
              <a:t> de </a:t>
            </a:r>
            <a:r>
              <a:rPr lang="en-US" sz="2800" b="1" dirty="0" err="1" smtClean="0">
                <a:solidFill>
                  <a:srgbClr val="2A2A2A"/>
                </a:solidFill>
              </a:rPr>
              <a:t>usuario</a:t>
            </a:r>
            <a:r>
              <a:rPr lang="en-US" sz="2800" b="1" dirty="0" smtClean="0">
                <a:solidFill>
                  <a:srgbClr val="2A2A2A"/>
                </a:solidFill>
              </a:rPr>
              <a:t> </a:t>
            </a:r>
            <a:r>
              <a:rPr lang="en-US" sz="2800" dirty="0" smtClean="0">
                <a:solidFill>
                  <a:srgbClr val="2A2A2A"/>
                </a:solidFill>
              </a:rPr>
              <a:t>en </a:t>
            </a:r>
            <a:r>
              <a:rPr lang="en-US" sz="2800" dirty="0" err="1" smtClean="0">
                <a:solidFill>
                  <a:srgbClr val="2A2A2A"/>
                </a:solidFill>
              </a:rPr>
              <a:t>cada</a:t>
            </a:r>
            <a:r>
              <a:rPr lang="en-US" sz="2800" dirty="0" smtClean="0">
                <a:solidFill>
                  <a:srgbClr val="2A2A2A"/>
                </a:solidFill>
              </a:rPr>
              <a:t> </a:t>
            </a:r>
            <a:r>
              <a:rPr lang="en-US" sz="2800" dirty="0" err="1" smtClean="0">
                <a:solidFill>
                  <a:srgbClr val="2A2A2A"/>
                </a:solidFill>
              </a:rPr>
              <a:t>plataforma</a:t>
            </a:r>
            <a:r>
              <a:rPr lang="en-US" sz="2800" dirty="0" smtClean="0">
                <a:solidFill>
                  <a:srgbClr val="2A2A2A"/>
                </a:solidFill>
              </a:rPr>
              <a:t>. NO </a:t>
            </a:r>
            <a:r>
              <a:rPr lang="en-US" sz="2800" dirty="0" err="1" smtClean="0">
                <a:solidFill>
                  <a:srgbClr val="2A2A2A"/>
                </a:solidFill>
              </a:rPr>
              <a:t>descuides</a:t>
            </a:r>
            <a:r>
              <a:rPr lang="en-US" sz="2800" dirty="0" smtClean="0">
                <a:solidFill>
                  <a:srgbClr val="2A2A2A"/>
                </a:solidFill>
              </a:rPr>
              <a:t> la UX. </a:t>
            </a:r>
            <a:r>
              <a:rPr lang="en-US" sz="2800" dirty="0" err="1" smtClean="0">
                <a:solidFill>
                  <a:srgbClr val="2A2A2A"/>
                </a:solidFill>
              </a:rPr>
              <a:t>Recuerda</a:t>
            </a:r>
            <a:r>
              <a:rPr lang="en-US" sz="2800" dirty="0" smtClean="0">
                <a:solidFill>
                  <a:srgbClr val="2A2A2A"/>
                </a:solidFill>
              </a:rPr>
              <a:t>, </a:t>
            </a:r>
            <a:r>
              <a:rPr lang="en-US" sz="2800" dirty="0" err="1" smtClean="0">
                <a:solidFill>
                  <a:srgbClr val="2A2A2A"/>
                </a:solidFill>
              </a:rPr>
              <a:t>es</a:t>
            </a:r>
            <a:r>
              <a:rPr lang="en-US" sz="2800" dirty="0" smtClean="0">
                <a:solidFill>
                  <a:srgbClr val="2A2A2A"/>
                </a:solidFill>
              </a:rPr>
              <a:t> lo </a:t>
            </a:r>
            <a:r>
              <a:rPr lang="en-US" sz="2800" dirty="0" err="1" smtClean="0">
                <a:solidFill>
                  <a:srgbClr val="2A2A2A"/>
                </a:solidFill>
              </a:rPr>
              <a:t>que</a:t>
            </a:r>
            <a:r>
              <a:rPr lang="en-US" sz="2800" dirty="0" smtClean="0">
                <a:solidFill>
                  <a:srgbClr val="2A2A2A"/>
                </a:solidFill>
              </a:rPr>
              <a:t> </a:t>
            </a:r>
            <a:r>
              <a:rPr lang="en-US" sz="2800" dirty="0" err="1" smtClean="0">
                <a:solidFill>
                  <a:srgbClr val="2A2A2A"/>
                </a:solidFill>
              </a:rPr>
              <a:t>visualiza</a:t>
            </a:r>
            <a:r>
              <a:rPr lang="en-US" sz="2800" dirty="0" smtClean="0">
                <a:solidFill>
                  <a:srgbClr val="2A2A2A"/>
                </a:solidFill>
              </a:rPr>
              <a:t> el </a:t>
            </a:r>
            <a:r>
              <a:rPr lang="en-US" sz="2800" dirty="0" err="1" smtClean="0">
                <a:solidFill>
                  <a:srgbClr val="2A2A2A"/>
                </a:solidFill>
              </a:rPr>
              <a:t>usuario</a:t>
            </a:r>
            <a:r>
              <a:rPr lang="en-US" sz="2800" dirty="0" smtClean="0">
                <a:solidFill>
                  <a:srgbClr val="2A2A2A"/>
                </a:solidFill>
              </a:rPr>
              <a:t>, lo </a:t>
            </a:r>
            <a:r>
              <a:rPr lang="en-US" sz="2800" dirty="0" err="1" smtClean="0">
                <a:solidFill>
                  <a:srgbClr val="2A2A2A"/>
                </a:solidFill>
              </a:rPr>
              <a:t>que</a:t>
            </a:r>
            <a:r>
              <a:rPr lang="en-US" sz="2800" dirty="0" smtClean="0">
                <a:solidFill>
                  <a:srgbClr val="2A2A2A"/>
                </a:solidFill>
              </a:rPr>
              <a:t> hay “</a:t>
            </a:r>
            <a:r>
              <a:rPr lang="en-US" sz="2800" dirty="0" err="1" smtClean="0">
                <a:solidFill>
                  <a:srgbClr val="2A2A2A"/>
                </a:solidFill>
              </a:rPr>
              <a:t>por</a:t>
            </a:r>
            <a:r>
              <a:rPr lang="en-US" sz="2800" dirty="0" smtClean="0">
                <a:solidFill>
                  <a:srgbClr val="2A2A2A"/>
                </a:solidFill>
              </a:rPr>
              <a:t> </a:t>
            </a:r>
            <a:r>
              <a:rPr lang="en-US" sz="2800" dirty="0" err="1" smtClean="0">
                <a:solidFill>
                  <a:srgbClr val="2A2A2A"/>
                </a:solidFill>
              </a:rPr>
              <a:t>detrás</a:t>
            </a:r>
            <a:r>
              <a:rPr lang="en-US" sz="2800" dirty="0" smtClean="0">
                <a:solidFill>
                  <a:srgbClr val="2A2A2A"/>
                </a:solidFill>
              </a:rPr>
              <a:t>” sea de gran </a:t>
            </a:r>
            <a:r>
              <a:rPr lang="en-US" sz="2800" dirty="0" err="1" smtClean="0">
                <a:solidFill>
                  <a:srgbClr val="2A2A2A"/>
                </a:solidFill>
              </a:rPr>
              <a:t>calidad</a:t>
            </a:r>
            <a:r>
              <a:rPr lang="en-US" sz="2800" dirty="0" smtClean="0">
                <a:solidFill>
                  <a:srgbClr val="2A2A2A"/>
                </a:solidFill>
              </a:rPr>
              <a:t> o no, no </a:t>
            </a:r>
            <a:r>
              <a:rPr lang="en-US" sz="2800" dirty="0" err="1" smtClean="0">
                <a:solidFill>
                  <a:srgbClr val="2A2A2A"/>
                </a:solidFill>
              </a:rPr>
              <a:t>cuenta</a:t>
            </a:r>
            <a:r>
              <a:rPr lang="en-US" sz="2800" dirty="0">
                <a:solidFill>
                  <a:srgbClr val="2A2A2A"/>
                </a:solidFill>
              </a:rPr>
              <a:t> </a:t>
            </a:r>
            <a:r>
              <a:rPr lang="en-US" sz="2800" dirty="0" smtClean="0">
                <a:solidFill>
                  <a:srgbClr val="2A2A2A"/>
                </a:solidFill>
              </a:rPr>
              <a:t>(</a:t>
            </a:r>
            <a:r>
              <a:rPr lang="en-US" sz="2800" dirty="0" err="1" smtClean="0">
                <a:solidFill>
                  <a:srgbClr val="505050"/>
                </a:solidFill>
              </a:rPr>
              <a:t>siempre</a:t>
            </a:r>
            <a:r>
              <a:rPr lang="en-US" sz="2800" dirty="0" smtClean="0">
                <a:solidFill>
                  <a:srgbClr val="505050"/>
                </a:solidFill>
              </a:rPr>
              <a:t> </a:t>
            </a:r>
            <a:r>
              <a:rPr lang="en-US" sz="2800" dirty="0" err="1" smtClean="0">
                <a:solidFill>
                  <a:srgbClr val="505050"/>
                </a:solidFill>
              </a:rPr>
              <a:t>que</a:t>
            </a:r>
            <a:r>
              <a:rPr lang="en-US" sz="2800" dirty="0" smtClean="0">
                <a:solidFill>
                  <a:srgbClr val="505050"/>
                </a:solidFill>
              </a:rPr>
              <a:t> </a:t>
            </a:r>
            <a:r>
              <a:rPr lang="en-US" sz="2800" dirty="0" err="1" smtClean="0">
                <a:solidFill>
                  <a:srgbClr val="505050"/>
                </a:solidFill>
              </a:rPr>
              <a:t>funcione</a:t>
            </a:r>
            <a:r>
              <a:rPr lang="en-US" sz="2800" dirty="0" smtClean="0">
                <a:solidFill>
                  <a:srgbClr val="505050"/>
                </a:solidFill>
              </a:rPr>
              <a:t>).</a:t>
            </a:r>
          </a:p>
        </p:txBody>
      </p:sp>
    </p:spTree>
    <p:extLst>
      <p:ext uri="{BB962C8B-B14F-4D97-AF65-F5344CB8AC3E}">
        <p14:creationId xmlns:p14="http://schemas.microsoft.com/office/powerpoint/2010/main" val="2789976767"/>
      </p:ext>
    </p:extLst>
  </p:cSld>
  <p:clrMapOvr>
    <a:masterClrMapping/>
  </p:clrMapOvr>
  <mc:AlternateContent xmlns:mc="http://schemas.openxmlformats.org/markup-compatibility/2006" xmlns:p14="http://schemas.microsoft.com/office/powerpoint/2010/main">
    <mc:Choice Requires="p14">
      <p:transition spd="slow" p14:dur="1300" advClick="0">
        <p14:pan/>
      </p:transition>
    </mc:Choice>
    <mc:Fallback xmlns="">
      <p:transition xmlns:p14="http://schemas.microsoft.com/office/powerpoint/2010/main" spd="slow" advClick="0">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
          <p:cNvSpPr>
            <a:spLocks noGrp="1"/>
          </p:cNvSpPr>
          <p:nvPr>
            <p:ph type="ctrTitle"/>
          </p:nvPr>
        </p:nvSpPr>
        <p:spPr>
          <a:xfrm>
            <a:off x="208771" y="304069"/>
            <a:ext cx="8649883" cy="770143"/>
          </a:xfrm>
        </p:spPr>
        <p:txBody>
          <a:bodyPr/>
          <a:lstStyle/>
          <a:p>
            <a:r>
              <a:rPr lang="en-US" dirty="0" err="1" smtClean="0"/>
              <a:t>Preguntas</a:t>
            </a:r>
            <a:r>
              <a:rPr lang="en-US" dirty="0" smtClean="0"/>
              <a:t> y </a:t>
            </a:r>
            <a:r>
              <a:rPr lang="en-US" dirty="0" err="1" smtClean="0"/>
              <a:t>respuestas</a:t>
            </a:r>
            <a:r>
              <a:rPr lang="en-US" dirty="0" smtClean="0"/>
              <a:t>.</a:t>
            </a:r>
            <a:endParaRPr lang="ru-RU" dirty="0"/>
          </a:p>
        </p:txBody>
      </p:sp>
      <p:sp>
        <p:nvSpPr>
          <p:cNvPr id="32" name="Text Placeholder 1"/>
          <p:cNvSpPr>
            <a:spLocks noGrp="1"/>
          </p:cNvSpPr>
          <p:nvPr>
            <p:ph type="body" sz="quarter" idx="20"/>
          </p:nvPr>
        </p:nvSpPr>
        <p:spPr>
          <a:xfrm>
            <a:off x="251520" y="1076325"/>
            <a:ext cx="8595896" cy="631329"/>
          </a:xfrm>
        </p:spPr>
        <p:txBody>
          <a:bodyPr/>
          <a:lstStyle/>
          <a:p>
            <a:r>
              <a:rPr lang="en-US" dirty="0" smtClean="0"/>
              <a:t>¿</a:t>
            </a:r>
            <a:r>
              <a:rPr lang="en-US" dirty="0" err="1" smtClean="0"/>
              <a:t>Dudas</a:t>
            </a:r>
            <a:r>
              <a:rPr lang="en-US" dirty="0" smtClean="0"/>
              <a:t>?</a:t>
            </a:r>
            <a:endParaRPr lang="ru-RU" dirty="0"/>
          </a:p>
        </p:txBody>
      </p:sp>
      <p:sp>
        <p:nvSpPr>
          <p:cNvPr id="33" name="Text Placeholder 1"/>
          <p:cNvSpPr txBox="1">
            <a:spLocks/>
          </p:cNvSpPr>
          <p:nvPr/>
        </p:nvSpPr>
        <p:spPr>
          <a:xfrm>
            <a:off x="323528" y="1563638"/>
            <a:ext cx="8446254" cy="230425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600" dirty="0">
                <a:solidFill>
                  <a:schemeClr val="accent1"/>
                </a:solidFill>
                <a:latin typeface="Aller" pitchFamily="2" charset="0"/>
              </a:rPr>
              <a:t>P</a:t>
            </a:r>
            <a:r>
              <a:rPr lang="en-US" sz="8800" dirty="0" smtClean="0">
                <a:solidFill>
                  <a:schemeClr val="accent1"/>
                </a:solidFill>
                <a:latin typeface="Aller" pitchFamily="2" charset="0"/>
              </a:rPr>
              <a:t>&amp;</a:t>
            </a:r>
            <a:r>
              <a:rPr lang="en-US" sz="16600" dirty="0">
                <a:solidFill>
                  <a:schemeClr val="accent1"/>
                </a:solidFill>
                <a:latin typeface="Aller" pitchFamily="2" charset="0"/>
              </a:rPr>
              <a:t>R</a:t>
            </a:r>
            <a:endParaRPr lang="ru-RU" sz="16600" dirty="0">
              <a:solidFill>
                <a:schemeClr val="accent1"/>
              </a:solidFill>
            </a:endParaRPr>
          </a:p>
        </p:txBody>
      </p:sp>
    </p:spTree>
    <p:extLst>
      <p:ext uri="{BB962C8B-B14F-4D97-AF65-F5344CB8AC3E}">
        <p14:creationId xmlns:p14="http://schemas.microsoft.com/office/powerpoint/2010/main" val="528861069"/>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t>Contacto</a:t>
            </a:r>
            <a:endParaRPr lang="en-US" dirty="0"/>
          </a:p>
        </p:txBody>
      </p:sp>
      <p:sp>
        <p:nvSpPr>
          <p:cNvPr id="17" name="Text Placeholder 4"/>
          <p:cNvSpPr>
            <a:spLocks noGrp="1"/>
          </p:cNvSpPr>
          <p:nvPr>
            <p:ph type="body" sz="quarter" idx="20"/>
          </p:nvPr>
        </p:nvSpPr>
        <p:spPr>
          <a:xfrm>
            <a:off x="3563888" y="1076325"/>
            <a:ext cx="5283528" cy="2935585"/>
          </a:xfrm>
        </p:spPr>
        <p:txBody>
          <a:bodyPr tIns="0">
            <a:normAutofit/>
          </a:bodyPr>
          <a:lstStyle/>
          <a:p>
            <a:r>
              <a:rPr lang="en-US" dirty="0" smtClean="0"/>
              <a:t>Web</a:t>
            </a:r>
          </a:p>
          <a:p>
            <a:pPr lvl="1"/>
            <a:r>
              <a:rPr lang="es-ES_tradnl" dirty="0" err="1" smtClean="0"/>
              <a:t>www</a:t>
            </a:r>
            <a:r>
              <a:rPr lang="es-ES_tradnl" dirty="0" smtClean="0"/>
              <a:t>.</a:t>
            </a:r>
            <a:r>
              <a:rPr lang="nl-NL" dirty="0" err="1" smtClean="0"/>
              <a:t>javiersuarezruiz.wordpress.com</a:t>
            </a:r>
            <a:r>
              <a:rPr lang="en-US" dirty="0" smtClean="0"/>
              <a:t> </a:t>
            </a:r>
          </a:p>
          <a:p>
            <a:r>
              <a:rPr lang="en-US" dirty="0" smtClean="0"/>
              <a:t>Email</a:t>
            </a:r>
          </a:p>
          <a:p>
            <a:pPr marL="285750" lvl="1" indent="-285750">
              <a:buFont typeface="Arial"/>
              <a:buChar char="•"/>
            </a:pPr>
            <a:r>
              <a:rPr lang="en-US" dirty="0" smtClean="0"/>
              <a:t>javiersuarezruiz@hotmail.com</a:t>
            </a:r>
          </a:p>
          <a:p>
            <a:r>
              <a:rPr lang="en-US" dirty="0" smtClean="0"/>
              <a:t>Twitter</a:t>
            </a:r>
          </a:p>
          <a:p>
            <a:pPr lvl="1"/>
            <a:r>
              <a:rPr lang="en-US" dirty="0" smtClean="0"/>
              <a:t>@</a:t>
            </a:r>
            <a:r>
              <a:rPr lang="en-US" dirty="0" err="1" smtClean="0"/>
              <a:t>jsuarezruiz</a:t>
            </a:r>
            <a:endParaRPr lang="en-US" dirty="0" smtClean="0"/>
          </a:p>
        </p:txBody>
      </p:sp>
      <p:pic>
        <p:nvPicPr>
          <p:cNvPr id="3" name="Marcador de posición de imagen 2" descr="Cara.png"/>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t="11794" b="11794"/>
          <a:stretch>
            <a:fillRect/>
          </a:stretch>
        </p:blipFill>
        <p:spPr>
          <a:xfrm>
            <a:off x="296584" y="1203598"/>
            <a:ext cx="3236066" cy="2664296"/>
          </a:xfrm>
        </p:spPr>
      </p:pic>
    </p:spTree>
    <p:extLst>
      <p:ext uri="{BB962C8B-B14F-4D97-AF65-F5344CB8AC3E}">
        <p14:creationId xmlns:p14="http://schemas.microsoft.com/office/powerpoint/2010/main" val="3530989856"/>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60"/>
          <p:cNvSpPr>
            <a:spLocks noGrp="1"/>
          </p:cNvSpPr>
          <p:nvPr>
            <p:ph type="ctrTitle"/>
          </p:nvPr>
        </p:nvSpPr>
        <p:spPr>
          <a:xfrm>
            <a:off x="433924" y="2499742"/>
            <a:ext cx="7018396" cy="2088233"/>
          </a:xfrm>
        </p:spPr>
        <p:txBody>
          <a:bodyPr>
            <a:normAutofit/>
          </a:bodyPr>
          <a:lstStyle/>
          <a:p>
            <a:r>
              <a:rPr lang="en-US" dirty="0" err="1" smtClean="0"/>
              <a:t>Vuelven</a:t>
            </a:r>
            <a:r>
              <a:rPr lang="en-US" dirty="0" smtClean="0"/>
              <a:t> los “</a:t>
            </a:r>
            <a:r>
              <a:rPr lang="en-US" dirty="0" err="1" smtClean="0"/>
              <a:t>Pelochos</a:t>
            </a:r>
            <a:r>
              <a:rPr lang="en-US" dirty="0" smtClean="0"/>
              <a:t>”.</a:t>
            </a:r>
            <a:endParaRPr lang="ru-RU" dirty="0"/>
          </a:p>
        </p:txBody>
      </p:sp>
      <p:sp>
        <p:nvSpPr>
          <p:cNvPr id="62" name="Subtitle 61"/>
          <p:cNvSpPr>
            <a:spLocks noGrp="1"/>
          </p:cNvSpPr>
          <p:nvPr>
            <p:ph type="subTitle" idx="1"/>
          </p:nvPr>
        </p:nvSpPr>
        <p:spPr>
          <a:xfrm>
            <a:off x="433924" y="1596460"/>
            <a:ext cx="4498116" cy="360040"/>
          </a:xfrm>
        </p:spPr>
        <p:txBody>
          <a:bodyPr>
            <a:noAutofit/>
          </a:bodyPr>
          <a:lstStyle/>
          <a:p>
            <a:r>
              <a:rPr lang="en-US" dirty="0" smtClean="0">
                <a:solidFill>
                  <a:schemeClr val="tx2"/>
                </a:solidFill>
              </a:rPr>
              <a:t>Gracias </a:t>
            </a:r>
            <a:r>
              <a:rPr lang="en-US" dirty="0" err="1" smtClean="0">
                <a:solidFill>
                  <a:schemeClr val="tx2"/>
                </a:solidFill>
              </a:rPr>
              <a:t>por</a:t>
            </a:r>
            <a:r>
              <a:rPr lang="en-US" dirty="0" smtClean="0">
                <a:solidFill>
                  <a:schemeClr val="tx2"/>
                </a:solidFill>
              </a:rPr>
              <a:t> </a:t>
            </a:r>
            <a:r>
              <a:rPr lang="en-US" dirty="0" err="1" smtClean="0">
                <a:solidFill>
                  <a:schemeClr val="tx2"/>
                </a:solidFill>
              </a:rPr>
              <a:t>vuestro</a:t>
            </a:r>
            <a:r>
              <a:rPr lang="en-US" dirty="0" smtClean="0">
                <a:solidFill>
                  <a:schemeClr val="tx2"/>
                </a:solidFill>
              </a:rPr>
              <a:t> </a:t>
            </a:r>
            <a:r>
              <a:rPr lang="en-US" dirty="0" err="1" smtClean="0">
                <a:solidFill>
                  <a:schemeClr val="tx2"/>
                </a:solidFill>
              </a:rPr>
              <a:t>tiempo</a:t>
            </a:r>
            <a:r>
              <a:rPr lang="en-US" dirty="0" smtClean="0">
                <a:solidFill>
                  <a:schemeClr val="tx2"/>
                </a:solidFill>
              </a:rPr>
              <a:t>!</a:t>
            </a:r>
            <a:endParaRPr lang="ru-RU" dirty="0">
              <a:solidFill>
                <a:schemeClr val="tx2"/>
              </a:solidFill>
            </a:endParaRPr>
          </a:p>
        </p:txBody>
      </p:sp>
      <p:pic>
        <p:nvPicPr>
          <p:cNvPr id="4" name="Marcador de posición de imagen 3" descr="Logo WP8.png"/>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pic>
        <p:nvPicPr>
          <p:cNvPr id="3" name="Marcador de posición de imagen 2" descr="Logo SecondNug.png"/>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056031212"/>
      </p:ext>
    </p:extLst>
  </p:cSld>
  <p:clrMapOvr>
    <a:masterClrMapping/>
  </p:clrMapOvr>
  <mc:AlternateContent xmlns:mc="http://schemas.openxmlformats.org/markup-compatibility/2006" xmlns:p14="http://schemas.microsoft.com/office/powerpoint/2010/main">
    <mc:Choice Requires="p14">
      <p:transition spd="slow" p14:dur="2000" advClick="0">
        <p14:prism isContent="1" isInverted="1"/>
      </p:transition>
    </mc:Choice>
    <mc:Fallback xmlns="">
      <p:transition spd="slow" advClick="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08948" y="0"/>
            <a:ext cx="4535051" cy="5143500"/>
          </a:xfrm>
          <a:prstGeom prst="rect">
            <a:avLst/>
          </a:prstGeom>
          <a:solidFill>
            <a:srgbClr val="EE31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ext Placeholder 1"/>
          <p:cNvSpPr>
            <a:spLocks noGrp="1"/>
          </p:cNvSpPr>
          <p:nvPr>
            <p:ph type="body" sz="quarter" idx="16"/>
          </p:nvPr>
        </p:nvSpPr>
        <p:spPr>
          <a:xfrm>
            <a:off x="4978217" y="195486"/>
            <a:ext cx="3799072" cy="2653034"/>
          </a:xfrm>
        </p:spPr>
        <p:txBody>
          <a:bodyPr/>
          <a:lstStyle/>
          <a:p>
            <a:pPr marL="0" indent="0">
              <a:buNone/>
            </a:pPr>
            <a:r>
              <a:rPr lang="en-US" dirty="0" err="1" smtClean="0">
                <a:solidFill>
                  <a:schemeClr val="tx1"/>
                </a:solidFill>
              </a:rPr>
              <a:t>Objetivo</a:t>
            </a:r>
            <a:r>
              <a:rPr lang="en-US" dirty="0" smtClean="0">
                <a:solidFill>
                  <a:schemeClr val="tx1"/>
                </a:solidFill>
              </a:rPr>
              <a:t>:</a:t>
            </a:r>
          </a:p>
          <a:p>
            <a:r>
              <a:rPr lang="en-US" sz="1400" dirty="0" err="1" smtClean="0">
                <a:solidFill>
                  <a:schemeClr val="tx1"/>
                </a:solidFill>
                <a:latin typeface="+mn-lt"/>
              </a:rPr>
              <a:t>Desarrollar</a:t>
            </a:r>
            <a:r>
              <a:rPr lang="en-US" sz="1400" dirty="0" smtClean="0">
                <a:solidFill>
                  <a:schemeClr val="tx1"/>
                </a:solidFill>
                <a:latin typeface="+mn-lt"/>
              </a:rPr>
              <a:t> UNA ÚNICA </a:t>
            </a:r>
            <a:r>
              <a:rPr lang="en-US" sz="1400" dirty="0" err="1" smtClean="0">
                <a:solidFill>
                  <a:schemeClr val="tx1"/>
                </a:solidFill>
                <a:latin typeface="+mn-lt"/>
              </a:rPr>
              <a:t>Aplicación</a:t>
            </a:r>
            <a:r>
              <a:rPr lang="en-US" sz="1400" dirty="0" smtClean="0">
                <a:solidFill>
                  <a:schemeClr val="tx1"/>
                </a:solidFill>
                <a:latin typeface="+mn-lt"/>
              </a:rPr>
              <a:t> </a:t>
            </a:r>
            <a:r>
              <a:rPr lang="en-US" sz="1400" dirty="0" err="1" smtClean="0">
                <a:solidFill>
                  <a:schemeClr val="tx1"/>
                </a:solidFill>
                <a:latin typeface="+mn-lt"/>
              </a:rPr>
              <a:t>para</a:t>
            </a:r>
            <a:r>
              <a:rPr lang="en-US" sz="1400" dirty="0" smtClean="0">
                <a:solidFill>
                  <a:schemeClr val="tx1"/>
                </a:solidFill>
                <a:latin typeface="+mn-lt"/>
              </a:rPr>
              <a:t> </a:t>
            </a:r>
            <a:r>
              <a:rPr lang="en-US" sz="1400" dirty="0" err="1" smtClean="0">
                <a:solidFill>
                  <a:schemeClr val="tx1"/>
                </a:solidFill>
                <a:latin typeface="+mn-lt"/>
              </a:rPr>
              <a:t>tres</a:t>
            </a:r>
            <a:r>
              <a:rPr lang="en-US" sz="1400" dirty="0" smtClean="0">
                <a:solidFill>
                  <a:schemeClr val="tx1"/>
                </a:solidFill>
                <a:latin typeface="+mn-lt"/>
              </a:rPr>
              <a:t> </a:t>
            </a:r>
            <a:r>
              <a:rPr lang="en-US" sz="1400" dirty="0" err="1" smtClean="0">
                <a:solidFill>
                  <a:schemeClr val="tx1"/>
                </a:solidFill>
                <a:latin typeface="+mn-lt"/>
              </a:rPr>
              <a:t>sistemas</a:t>
            </a:r>
            <a:r>
              <a:rPr lang="en-US" sz="1400" dirty="0" smtClean="0">
                <a:solidFill>
                  <a:schemeClr val="tx1"/>
                </a:solidFill>
                <a:latin typeface="+mn-lt"/>
              </a:rPr>
              <a:t> </a:t>
            </a:r>
            <a:r>
              <a:rPr lang="en-US" sz="1400" dirty="0" err="1" smtClean="0">
                <a:solidFill>
                  <a:schemeClr val="tx1"/>
                </a:solidFill>
                <a:latin typeface="+mn-lt"/>
              </a:rPr>
              <a:t>diferentes</a:t>
            </a:r>
            <a:r>
              <a:rPr lang="en-US" sz="1400" dirty="0" smtClean="0">
                <a:solidFill>
                  <a:schemeClr val="tx1"/>
                </a:solidFill>
                <a:latin typeface="+mn-lt"/>
              </a:rPr>
              <a:t>:</a:t>
            </a:r>
          </a:p>
          <a:p>
            <a:pPr lvl="1"/>
            <a:r>
              <a:rPr lang="en-US" sz="1000" dirty="0" smtClean="0">
                <a:solidFill>
                  <a:schemeClr val="tx1"/>
                </a:solidFill>
              </a:rPr>
              <a:t>Windows Phone 7</a:t>
            </a:r>
          </a:p>
          <a:p>
            <a:pPr lvl="1"/>
            <a:r>
              <a:rPr lang="en-US" sz="1000" dirty="0" smtClean="0">
                <a:solidFill>
                  <a:schemeClr val="tx1"/>
                </a:solidFill>
                <a:latin typeface="+mn-lt"/>
              </a:rPr>
              <a:t>Windows Phone 8</a:t>
            </a:r>
          </a:p>
          <a:p>
            <a:pPr lvl="1"/>
            <a:r>
              <a:rPr lang="en-US" sz="1000" dirty="0" smtClean="0">
                <a:solidFill>
                  <a:schemeClr val="tx1"/>
                </a:solidFill>
              </a:rPr>
              <a:t>Windows 8</a:t>
            </a:r>
            <a:endParaRPr lang="en-US" sz="1000" dirty="0">
              <a:solidFill>
                <a:schemeClr val="tx1"/>
              </a:solidFill>
            </a:endParaRPr>
          </a:p>
          <a:p>
            <a:pPr marL="457200" lvl="1" indent="0">
              <a:buNone/>
            </a:pPr>
            <a:endParaRPr lang="en-US" sz="1000" dirty="0">
              <a:solidFill>
                <a:schemeClr val="tx1"/>
              </a:solidFill>
            </a:endParaRPr>
          </a:p>
          <a:p>
            <a:r>
              <a:rPr lang="en-US" sz="1400" dirty="0" err="1" smtClean="0">
                <a:solidFill>
                  <a:schemeClr val="tx1"/>
                </a:solidFill>
              </a:rPr>
              <a:t>Compartir</a:t>
            </a:r>
            <a:r>
              <a:rPr lang="en-US" sz="1400" dirty="0" smtClean="0">
                <a:solidFill>
                  <a:schemeClr val="tx1"/>
                </a:solidFill>
              </a:rPr>
              <a:t> y </a:t>
            </a:r>
            <a:r>
              <a:rPr lang="en-US" sz="1400" dirty="0" err="1" smtClean="0">
                <a:solidFill>
                  <a:schemeClr val="tx1"/>
                </a:solidFill>
              </a:rPr>
              <a:t>reutilizar</a:t>
            </a:r>
            <a:r>
              <a:rPr lang="en-US" sz="1400" dirty="0" smtClean="0">
                <a:solidFill>
                  <a:schemeClr val="tx1"/>
                </a:solidFill>
              </a:rPr>
              <a:t> la mayor </a:t>
            </a:r>
            <a:r>
              <a:rPr lang="en-US" sz="1400" dirty="0" err="1" smtClean="0">
                <a:solidFill>
                  <a:schemeClr val="tx1"/>
                </a:solidFill>
              </a:rPr>
              <a:t>cantidad</a:t>
            </a:r>
            <a:r>
              <a:rPr lang="en-US" sz="1400" dirty="0" smtClean="0">
                <a:solidFill>
                  <a:schemeClr val="tx1"/>
                </a:solidFill>
              </a:rPr>
              <a:t> de </a:t>
            </a:r>
            <a:r>
              <a:rPr lang="en-US" sz="1400" dirty="0" err="1" smtClean="0">
                <a:solidFill>
                  <a:schemeClr val="tx1"/>
                </a:solidFill>
              </a:rPr>
              <a:t>código</a:t>
            </a:r>
            <a:r>
              <a:rPr lang="en-US" sz="1400" dirty="0" smtClean="0">
                <a:solidFill>
                  <a:schemeClr val="tx1"/>
                </a:solidFill>
              </a:rPr>
              <a:t> </a:t>
            </a:r>
            <a:r>
              <a:rPr lang="en-US" sz="1400" dirty="0" err="1" smtClean="0">
                <a:solidFill>
                  <a:schemeClr val="tx1"/>
                </a:solidFill>
              </a:rPr>
              <a:t>común</a:t>
            </a:r>
            <a:r>
              <a:rPr lang="en-US" sz="1400" dirty="0" smtClean="0">
                <a:solidFill>
                  <a:schemeClr val="tx1"/>
                </a:solidFill>
              </a:rPr>
              <a:t>.</a:t>
            </a:r>
          </a:p>
          <a:p>
            <a:r>
              <a:rPr lang="en-US" sz="1400" dirty="0" err="1" smtClean="0">
                <a:solidFill>
                  <a:schemeClr val="tx1"/>
                </a:solidFill>
              </a:rPr>
              <a:t>Reducir</a:t>
            </a:r>
            <a:r>
              <a:rPr lang="en-US" sz="1400" dirty="0" smtClean="0">
                <a:solidFill>
                  <a:schemeClr val="tx1"/>
                </a:solidFill>
              </a:rPr>
              <a:t> la </a:t>
            </a:r>
            <a:r>
              <a:rPr lang="en-US" sz="1400" dirty="0" err="1" smtClean="0">
                <a:solidFill>
                  <a:schemeClr val="tx1"/>
                </a:solidFill>
              </a:rPr>
              <a:t>cantidad</a:t>
            </a:r>
            <a:r>
              <a:rPr lang="en-US" sz="1400" dirty="0" smtClean="0">
                <a:solidFill>
                  <a:schemeClr val="tx1"/>
                </a:solidFill>
              </a:rPr>
              <a:t> de </a:t>
            </a:r>
            <a:r>
              <a:rPr lang="en-US" sz="1400" dirty="0" err="1" smtClean="0">
                <a:solidFill>
                  <a:schemeClr val="tx1"/>
                </a:solidFill>
              </a:rPr>
              <a:t>código</a:t>
            </a:r>
            <a:r>
              <a:rPr lang="en-US" sz="1400" dirty="0" smtClean="0">
                <a:solidFill>
                  <a:schemeClr val="tx1"/>
                </a:solidFill>
              </a:rPr>
              <a:t> </a:t>
            </a:r>
            <a:r>
              <a:rPr lang="en-US" sz="1400" dirty="0" err="1" smtClean="0">
                <a:solidFill>
                  <a:schemeClr val="tx1"/>
                </a:solidFill>
              </a:rPr>
              <a:t>específico</a:t>
            </a:r>
            <a:r>
              <a:rPr lang="en-US" sz="1400" dirty="0" smtClean="0">
                <a:solidFill>
                  <a:schemeClr val="tx1"/>
                </a:solidFill>
              </a:rPr>
              <a:t> de </a:t>
            </a:r>
            <a:r>
              <a:rPr lang="en-US" sz="1400" dirty="0" err="1" smtClean="0">
                <a:solidFill>
                  <a:schemeClr val="tx1"/>
                </a:solidFill>
              </a:rPr>
              <a:t>cada</a:t>
            </a:r>
            <a:r>
              <a:rPr lang="en-US" sz="1400" dirty="0" smtClean="0">
                <a:solidFill>
                  <a:schemeClr val="tx1"/>
                </a:solidFill>
              </a:rPr>
              <a:t> </a:t>
            </a:r>
            <a:r>
              <a:rPr lang="en-US" sz="1400" dirty="0" err="1" smtClean="0">
                <a:solidFill>
                  <a:schemeClr val="tx1"/>
                </a:solidFill>
              </a:rPr>
              <a:t>plataforma</a:t>
            </a:r>
            <a:r>
              <a:rPr lang="en-US" sz="1400" dirty="0" smtClean="0">
                <a:solidFill>
                  <a:schemeClr val="tx1"/>
                </a:solidFill>
              </a:rPr>
              <a:t> en lo </a:t>
            </a:r>
            <a:r>
              <a:rPr lang="en-US" sz="1400" dirty="0" err="1" smtClean="0">
                <a:solidFill>
                  <a:schemeClr val="tx1"/>
                </a:solidFill>
              </a:rPr>
              <a:t>posible</a:t>
            </a:r>
            <a:r>
              <a:rPr lang="en-US" sz="1400" dirty="0" smtClean="0">
                <a:solidFill>
                  <a:schemeClr val="tx1"/>
                </a:solidFill>
              </a:rPr>
              <a:t>.</a:t>
            </a:r>
          </a:p>
        </p:txBody>
      </p:sp>
      <p:pic>
        <p:nvPicPr>
          <p:cNvPr id="8" name="Picture Placeholder 7" descr="5.jpg"/>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14" b="14"/>
          <a:stretch>
            <a:fillRect/>
          </a:stretch>
        </p:blipFill>
        <p:spPr/>
      </p:pic>
    </p:spTree>
    <p:extLst>
      <p:ext uri="{BB962C8B-B14F-4D97-AF65-F5344CB8AC3E}">
        <p14:creationId xmlns:p14="http://schemas.microsoft.com/office/powerpoint/2010/main" val="129252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Visual Studio 2012</a:t>
            </a:r>
            <a:endParaRPr lang="ru-RU" dirty="0"/>
          </a:p>
        </p:txBody>
      </p:sp>
      <p:graphicFrame>
        <p:nvGraphicFramePr>
          <p:cNvPr id="3" name="Diagram 2"/>
          <p:cNvGraphicFramePr/>
          <p:nvPr>
            <p:extLst>
              <p:ext uri="{D42A27DB-BD31-4B8C-83A1-F6EECF244321}">
                <p14:modId xmlns:p14="http://schemas.microsoft.com/office/powerpoint/2010/main" val="3306686674"/>
              </p:ext>
            </p:extLst>
          </p:nvPr>
        </p:nvGraphicFramePr>
        <p:xfrm>
          <a:off x="323528" y="1275606"/>
          <a:ext cx="8496944" cy="2808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3"/>
          <p:cNvSpPr txBox="1">
            <a:spLocks/>
          </p:cNvSpPr>
          <p:nvPr/>
        </p:nvSpPr>
        <p:spPr>
          <a:xfrm>
            <a:off x="179512" y="3651870"/>
            <a:ext cx="8649883" cy="770143"/>
          </a:xfrm>
          <a:prstGeom prst="rect">
            <a:avLst/>
          </a:prstGeom>
        </p:spPr>
        <p:txBody>
          <a:bodyPr vert="horz" lIns="91440" tIns="45720" rIns="91440" bIns="45720" rtlCol="0" anchor="ctr">
            <a:normAutofit/>
          </a:bodyPr>
          <a:lstStyle>
            <a:lvl1pPr algn="l" defTabSz="914400" rtl="0" eaLnBrk="1" latinLnBrk="0" hangingPunct="1">
              <a:lnSpc>
                <a:spcPct val="75000"/>
              </a:lnSpc>
              <a:spcBef>
                <a:spcPct val="0"/>
              </a:spcBef>
              <a:buNone/>
              <a:defRPr lang="en-US" sz="4800" kern="1200" spc="-150" smtClean="0">
                <a:solidFill>
                  <a:schemeClr val="bg1"/>
                </a:solidFill>
                <a:latin typeface="+mj-lt"/>
                <a:ea typeface="+mj-ea"/>
                <a:cs typeface="+mj-cs"/>
              </a:defRPr>
            </a:lvl1pPr>
          </a:lstStyle>
          <a:p>
            <a:pPr algn="ctr"/>
            <a:r>
              <a:rPr lang="es-ES_tradnl" dirty="0" err="1" smtClean="0"/>
              <a:t>WinRT</a:t>
            </a:r>
            <a:endParaRPr lang="es-ES_tradnl" dirty="0"/>
          </a:p>
        </p:txBody>
      </p:sp>
    </p:spTree>
    <p:extLst>
      <p:ext uri="{BB962C8B-B14F-4D97-AF65-F5344CB8AC3E}">
        <p14:creationId xmlns:p14="http://schemas.microsoft.com/office/powerpoint/2010/main" val="1694752841"/>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67224" y="3952798"/>
            <a:ext cx="7019955" cy="484094"/>
          </a:xfrm>
          <a:prstGeom prst="rect">
            <a:avLst/>
          </a:prstGeom>
          <a:solidFill>
            <a:schemeClr val="bg2">
              <a:lumMod val="75000"/>
            </a:schemeClr>
          </a:solidFill>
          <a:ln>
            <a:noFill/>
          </a:ln>
          <a:effectLst/>
        </p:spPr>
        <p:style>
          <a:lnRef idx="1">
            <a:schemeClr val="accent3"/>
          </a:lnRef>
          <a:fillRef idx="2">
            <a:schemeClr val="accent3"/>
          </a:fillRef>
          <a:effectRef idx="1">
            <a:schemeClr val="accent3"/>
          </a:effectRef>
          <a:fontRef idx="minor">
            <a:schemeClr val="dk1"/>
          </a:fontRef>
        </p:style>
        <p:txBody>
          <a:bodyPr lIns="91294" tIns="45647" rIns="91294" bIns="45647" rtlCol="0" anchor="ctr"/>
          <a:lstStyle/>
          <a:p>
            <a:pPr algn="ctr"/>
            <a:r>
              <a:rPr lang="en-US" sz="2100" dirty="0">
                <a:solidFill>
                  <a:srgbClr val="FFFFFF"/>
                </a:solidFill>
              </a:rPr>
              <a:t>Windows </a:t>
            </a:r>
            <a:r>
              <a:rPr lang="en-US" sz="2100" dirty="0" smtClean="0">
                <a:solidFill>
                  <a:srgbClr val="FFFFFF"/>
                </a:solidFill>
              </a:rPr>
              <a:t>Core OS Services</a:t>
            </a:r>
            <a:endParaRPr lang="en-US" sz="2100" dirty="0">
              <a:solidFill>
                <a:srgbClr val="FFFFFF"/>
              </a:solidFill>
            </a:endParaRPr>
          </a:p>
        </p:txBody>
      </p:sp>
      <p:sp>
        <p:nvSpPr>
          <p:cNvPr id="7" name="Rectangle 6"/>
          <p:cNvSpPr/>
          <p:nvPr/>
        </p:nvSpPr>
        <p:spPr>
          <a:xfrm>
            <a:off x="4422768" y="1845653"/>
            <a:ext cx="1713531" cy="588545"/>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JavaScript</a:t>
            </a:r>
          </a:p>
          <a:p>
            <a:pPr algn="ctr"/>
            <a:r>
              <a:rPr lang="en-US" dirty="0">
                <a:solidFill>
                  <a:srgbClr val="FFFFFF"/>
                </a:solidFill>
              </a:rPr>
              <a:t>(Chakra)</a:t>
            </a:r>
          </a:p>
        </p:txBody>
      </p:sp>
      <p:sp>
        <p:nvSpPr>
          <p:cNvPr id="8" name="Rectangle 7"/>
          <p:cNvSpPr/>
          <p:nvPr/>
        </p:nvSpPr>
        <p:spPr>
          <a:xfrm>
            <a:off x="1378195" y="1845733"/>
            <a:ext cx="1525779" cy="58941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C/C++</a:t>
            </a:r>
          </a:p>
        </p:txBody>
      </p:sp>
      <p:sp>
        <p:nvSpPr>
          <p:cNvPr id="9" name="Rectangle 8"/>
          <p:cNvSpPr/>
          <p:nvPr/>
        </p:nvSpPr>
        <p:spPr>
          <a:xfrm>
            <a:off x="2960710" y="1845733"/>
            <a:ext cx="1408071" cy="58941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C#, VB</a:t>
            </a:r>
          </a:p>
        </p:txBody>
      </p:sp>
      <p:sp>
        <p:nvSpPr>
          <p:cNvPr id="10" name="Rectangle 9"/>
          <p:cNvSpPr/>
          <p:nvPr/>
        </p:nvSpPr>
        <p:spPr>
          <a:xfrm>
            <a:off x="1367128" y="706610"/>
            <a:ext cx="4775438" cy="473829"/>
          </a:xfrm>
          <a:prstGeom prst="rect">
            <a:avLst/>
          </a:prstGeom>
          <a:solidFill>
            <a:schemeClr val="bg2">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lIns="91294" tIns="45647" rIns="91294" bIns="45647" rtlCol="0" anchor="ctr"/>
          <a:lstStyle/>
          <a:p>
            <a:pPr algn="ctr"/>
            <a:r>
              <a:rPr lang="en-US" sz="2100" dirty="0">
                <a:solidFill>
                  <a:srgbClr val="FFFFFF"/>
                </a:solidFill>
              </a:rPr>
              <a:t>Windows Store Apps</a:t>
            </a:r>
          </a:p>
        </p:txBody>
      </p:sp>
      <p:sp>
        <p:nvSpPr>
          <p:cNvPr id="11" name="Rectangle 10"/>
          <p:cNvSpPr/>
          <p:nvPr/>
        </p:nvSpPr>
        <p:spPr>
          <a:xfrm>
            <a:off x="1367128" y="2493796"/>
            <a:ext cx="4765550" cy="1387349"/>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rgbClr val="FFFFFF"/>
              </a:solidFill>
            </a:endParaRPr>
          </a:p>
        </p:txBody>
      </p:sp>
      <p:sp>
        <p:nvSpPr>
          <p:cNvPr id="12" name="Rectangle 11"/>
          <p:cNvSpPr/>
          <p:nvPr/>
        </p:nvSpPr>
        <p:spPr>
          <a:xfrm>
            <a:off x="1453629" y="2894577"/>
            <a:ext cx="1527561" cy="467648"/>
          </a:xfrm>
          <a:prstGeom prst="rect">
            <a:avLst/>
          </a:prstGeom>
          <a:solidFill>
            <a:srgbClr val="FF6251"/>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400" dirty="0" smtClean="0">
                <a:solidFill>
                  <a:srgbClr val="FFFFFF"/>
                </a:solidFill>
              </a:rPr>
              <a:t>Communication</a:t>
            </a:r>
          </a:p>
          <a:p>
            <a:pPr algn="ctr"/>
            <a:r>
              <a:rPr lang="en-US" sz="1400" dirty="0" smtClean="0">
                <a:solidFill>
                  <a:srgbClr val="FFFFFF"/>
                </a:solidFill>
              </a:rPr>
              <a:t> &amp; Data</a:t>
            </a:r>
            <a:endParaRPr lang="en-US" sz="1400" dirty="0">
              <a:solidFill>
                <a:srgbClr val="FFFFFF"/>
              </a:solidFill>
            </a:endParaRPr>
          </a:p>
        </p:txBody>
      </p:sp>
      <p:sp>
        <p:nvSpPr>
          <p:cNvPr id="13" name="Rectangle 12"/>
          <p:cNvSpPr/>
          <p:nvPr/>
        </p:nvSpPr>
        <p:spPr>
          <a:xfrm>
            <a:off x="1453630" y="3413519"/>
            <a:ext cx="4592861" cy="357026"/>
          </a:xfrm>
          <a:prstGeom prst="rect">
            <a:avLst/>
          </a:prstGeom>
          <a:solidFill>
            <a:srgbClr val="FF6251"/>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smtClean="0">
                <a:solidFill>
                  <a:srgbClr val="FFFFFF"/>
                </a:solidFill>
              </a:rPr>
              <a:t>Application Model</a:t>
            </a:r>
            <a:endParaRPr lang="en-US" dirty="0">
              <a:solidFill>
                <a:srgbClr val="FFFFFF"/>
              </a:solidFill>
            </a:endParaRPr>
          </a:p>
        </p:txBody>
      </p:sp>
      <p:sp>
        <p:nvSpPr>
          <p:cNvPr id="14" name="Rectangle 13"/>
          <p:cNvSpPr/>
          <p:nvPr/>
        </p:nvSpPr>
        <p:spPr>
          <a:xfrm>
            <a:off x="4605934" y="2894576"/>
            <a:ext cx="1440555" cy="467649"/>
          </a:xfrm>
          <a:prstGeom prst="rect">
            <a:avLst/>
          </a:prstGeom>
          <a:solidFill>
            <a:srgbClr val="FF6251"/>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600" dirty="0" smtClean="0">
                <a:solidFill>
                  <a:srgbClr val="FFFFFF"/>
                </a:solidFill>
              </a:rPr>
              <a:t>Devices &amp; Printing</a:t>
            </a:r>
            <a:endParaRPr lang="en-US" sz="1600" dirty="0">
              <a:solidFill>
                <a:srgbClr val="FFFFFF"/>
              </a:solidFill>
            </a:endParaRPr>
          </a:p>
        </p:txBody>
      </p:sp>
      <p:sp>
        <p:nvSpPr>
          <p:cNvPr id="15" name="Rectangle 14"/>
          <p:cNvSpPr/>
          <p:nvPr/>
        </p:nvSpPr>
        <p:spPr>
          <a:xfrm>
            <a:off x="2201637" y="2495559"/>
            <a:ext cx="2959490" cy="346249"/>
          </a:xfrm>
          <a:prstGeom prst="rect">
            <a:avLst/>
          </a:prstGeom>
        </p:spPr>
        <p:txBody>
          <a:bodyPr wrap="square" lIns="68580" tIns="34290" rIns="68580" bIns="34290">
            <a:spAutoFit/>
          </a:bodyPr>
          <a:lstStyle/>
          <a:p>
            <a:pPr algn="ctr"/>
            <a:r>
              <a:rPr lang="en-US" dirty="0">
                <a:solidFill>
                  <a:srgbClr val="FFFFFF"/>
                </a:solidFill>
              </a:rPr>
              <a:t>Windows</a:t>
            </a:r>
            <a:r>
              <a:rPr lang="en-US">
                <a:solidFill>
                  <a:srgbClr val="FFFFFF"/>
                </a:solidFill>
              </a:rPr>
              <a:t> Runtime APIs</a:t>
            </a:r>
            <a:endParaRPr lang="en-US" dirty="0">
              <a:solidFill>
                <a:srgbClr val="FFFFFF"/>
              </a:solidFill>
            </a:endParaRPr>
          </a:p>
        </p:txBody>
      </p:sp>
      <p:sp>
        <p:nvSpPr>
          <p:cNvPr id="16" name="Rectangle 15"/>
          <p:cNvSpPr/>
          <p:nvPr/>
        </p:nvSpPr>
        <p:spPr>
          <a:xfrm>
            <a:off x="3069963" y="2894577"/>
            <a:ext cx="1442343" cy="467648"/>
          </a:xfrm>
          <a:prstGeom prst="rect">
            <a:avLst/>
          </a:prstGeom>
          <a:solidFill>
            <a:srgbClr val="FF6251"/>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600" dirty="0" smtClean="0">
                <a:solidFill>
                  <a:srgbClr val="FFFFFF"/>
                </a:solidFill>
              </a:rPr>
              <a:t>Graphics &amp; Media </a:t>
            </a:r>
            <a:endParaRPr lang="en-US" sz="1600" dirty="0">
              <a:solidFill>
                <a:srgbClr val="FFFFFF"/>
              </a:solidFill>
            </a:endParaRPr>
          </a:p>
        </p:txBody>
      </p:sp>
      <p:sp>
        <p:nvSpPr>
          <p:cNvPr id="17" name="Rectangle 16"/>
          <p:cNvSpPr/>
          <p:nvPr/>
        </p:nvSpPr>
        <p:spPr>
          <a:xfrm>
            <a:off x="2549922" y="1246206"/>
            <a:ext cx="1461709" cy="53939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XAML</a:t>
            </a:r>
          </a:p>
        </p:txBody>
      </p:sp>
      <p:sp>
        <p:nvSpPr>
          <p:cNvPr id="18" name="Rectangle 17"/>
          <p:cNvSpPr/>
          <p:nvPr/>
        </p:nvSpPr>
        <p:spPr>
          <a:xfrm>
            <a:off x="4422864" y="1246207"/>
            <a:ext cx="1711647" cy="53939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HTML / CSS</a:t>
            </a:r>
          </a:p>
        </p:txBody>
      </p:sp>
      <p:sp>
        <p:nvSpPr>
          <p:cNvPr id="19" name="Rectangle 18"/>
          <p:cNvSpPr/>
          <p:nvPr/>
        </p:nvSpPr>
        <p:spPr>
          <a:xfrm>
            <a:off x="6186792" y="1242798"/>
            <a:ext cx="799952" cy="2110522"/>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500" dirty="0">
                <a:solidFill>
                  <a:srgbClr val="FFFFFF"/>
                </a:solidFill>
              </a:rPr>
              <a:t>HTML</a:t>
            </a:r>
            <a:endParaRPr lang="en-US" dirty="0">
              <a:solidFill>
                <a:srgbClr val="FFFFFF"/>
              </a:solidFill>
            </a:endParaRPr>
          </a:p>
          <a:p>
            <a:pPr algn="ctr"/>
            <a:r>
              <a:rPr lang="en-US" sz="1100" dirty="0">
                <a:solidFill>
                  <a:srgbClr val="FFFFFF"/>
                </a:solidFill>
              </a:rPr>
              <a:t>JavaScript</a:t>
            </a:r>
            <a:endParaRPr lang="en-US" sz="900" dirty="0">
              <a:solidFill>
                <a:srgbClr val="FFFFFF"/>
              </a:solidFill>
            </a:endParaRPr>
          </a:p>
        </p:txBody>
      </p:sp>
      <p:sp>
        <p:nvSpPr>
          <p:cNvPr id="20" name="Rectangle 19"/>
          <p:cNvSpPr/>
          <p:nvPr/>
        </p:nvSpPr>
        <p:spPr>
          <a:xfrm>
            <a:off x="7843741" y="1242797"/>
            <a:ext cx="530633" cy="2110521"/>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rgbClr val="FFFFFF"/>
              </a:solidFill>
            </a:endParaRPr>
          </a:p>
        </p:txBody>
      </p:sp>
      <p:sp>
        <p:nvSpPr>
          <p:cNvPr id="21" name="Rectangle 20"/>
          <p:cNvSpPr/>
          <p:nvPr/>
        </p:nvSpPr>
        <p:spPr>
          <a:xfrm>
            <a:off x="7036335" y="1246207"/>
            <a:ext cx="756239" cy="2107112"/>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rgbClr val="FFFFFF"/>
              </a:solidFill>
            </a:endParaRPr>
          </a:p>
        </p:txBody>
      </p:sp>
      <p:sp>
        <p:nvSpPr>
          <p:cNvPr id="22" name="TextBox 21"/>
          <p:cNvSpPr txBox="1"/>
          <p:nvPr/>
        </p:nvSpPr>
        <p:spPr>
          <a:xfrm>
            <a:off x="7104208" y="2028747"/>
            <a:ext cx="593087" cy="461665"/>
          </a:xfrm>
          <a:prstGeom prst="rect">
            <a:avLst/>
          </a:prstGeom>
          <a:solidFill>
            <a:srgbClr val="00B0F0"/>
          </a:solidFill>
        </p:spPr>
        <p:txBody>
          <a:bodyPr wrap="square" lIns="0" tIns="0" rIns="0" bIns="0" rtlCol="0">
            <a:spAutoFit/>
          </a:bodyPr>
          <a:lstStyle/>
          <a:p>
            <a:pPr algn="ctr"/>
            <a:r>
              <a:rPr lang="en-US" sz="1500" dirty="0">
                <a:solidFill>
                  <a:srgbClr val="FFFFFF"/>
                </a:solidFill>
              </a:rPr>
              <a:t>C</a:t>
            </a:r>
          </a:p>
          <a:p>
            <a:pPr algn="ctr"/>
            <a:r>
              <a:rPr lang="en-US" sz="1500" dirty="0">
                <a:solidFill>
                  <a:srgbClr val="FFFFFF"/>
                </a:solidFill>
              </a:rPr>
              <a:t>C++</a:t>
            </a:r>
          </a:p>
        </p:txBody>
      </p:sp>
      <p:sp>
        <p:nvSpPr>
          <p:cNvPr id="23" name="TextBox 22"/>
          <p:cNvSpPr txBox="1"/>
          <p:nvPr/>
        </p:nvSpPr>
        <p:spPr>
          <a:xfrm>
            <a:off x="7879472" y="2028747"/>
            <a:ext cx="472185" cy="461665"/>
          </a:xfrm>
          <a:prstGeom prst="rect">
            <a:avLst/>
          </a:prstGeom>
          <a:solidFill>
            <a:srgbClr val="00B0F0"/>
          </a:solidFill>
        </p:spPr>
        <p:txBody>
          <a:bodyPr wrap="square" lIns="0" tIns="0" rIns="0" bIns="0" rtlCol="0">
            <a:spAutoFit/>
          </a:bodyPr>
          <a:lstStyle/>
          <a:p>
            <a:pPr algn="ctr"/>
            <a:r>
              <a:rPr lang="en-US" sz="1500" dirty="0">
                <a:solidFill>
                  <a:srgbClr val="FFFFFF"/>
                </a:solidFill>
              </a:rPr>
              <a:t>C#</a:t>
            </a:r>
          </a:p>
          <a:p>
            <a:pPr algn="ctr"/>
            <a:r>
              <a:rPr lang="en-US" sz="1500" dirty="0">
                <a:solidFill>
                  <a:srgbClr val="FFFFFF"/>
                </a:solidFill>
              </a:rPr>
              <a:t>VB</a:t>
            </a:r>
          </a:p>
        </p:txBody>
      </p:sp>
      <p:sp>
        <p:nvSpPr>
          <p:cNvPr id="24" name="Rectangle 23"/>
          <p:cNvSpPr/>
          <p:nvPr/>
        </p:nvSpPr>
        <p:spPr>
          <a:xfrm>
            <a:off x="6186793" y="706610"/>
            <a:ext cx="2191590" cy="473829"/>
          </a:xfrm>
          <a:prstGeom prst="rect">
            <a:avLst/>
          </a:prstGeom>
          <a:solidFill>
            <a:srgbClr val="FF968B"/>
          </a:solidFill>
          <a:ln>
            <a:noFill/>
          </a:ln>
        </p:spPr>
        <p:style>
          <a:lnRef idx="2">
            <a:schemeClr val="accent1"/>
          </a:lnRef>
          <a:fillRef idx="1">
            <a:schemeClr val="lt1"/>
          </a:fillRef>
          <a:effectRef idx="0">
            <a:schemeClr val="accent1"/>
          </a:effectRef>
          <a:fontRef idx="minor">
            <a:schemeClr val="dk1"/>
          </a:fontRef>
        </p:style>
        <p:txBody>
          <a:bodyPr lIns="91294" tIns="45647" rIns="91294" bIns="45647" rtlCol="0" anchor="ctr"/>
          <a:lstStyle/>
          <a:p>
            <a:pPr algn="ctr"/>
            <a:r>
              <a:rPr lang="en-US" sz="2100" dirty="0">
                <a:solidFill>
                  <a:srgbClr val="FFFFFF"/>
                </a:solidFill>
              </a:rPr>
              <a:t>Desktop Apps</a:t>
            </a:r>
          </a:p>
        </p:txBody>
      </p:sp>
      <p:sp>
        <p:nvSpPr>
          <p:cNvPr id="25" name="Rectangle 24"/>
          <p:cNvSpPr/>
          <p:nvPr/>
        </p:nvSpPr>
        <p:spPr>
          <a:xfrm>
            <a:off x="7036335" y="3404613"/>
            <a:ext cx="756239" cy="476534"/>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500" dirty="0">
                <a:solidFill>
                  <a:srgbClr val="FFFFFF"/>
                </a:solidFill>
              </a:rPr>
              <a:t>Win32</a:t>
            </a:r>
          </a:p>
        </p:txBody>
      </p:sp>
      <p:sp>
        <p:nvSpPr>
          <p:cNvPr id="26" name="Rectangle 25"/>
          <p:cNvSpPr/>
          <p:nvPr/>
        </p:nvSpPr>
        <p:spPr>
          <a:xfrm>
            <a:off x="7843741" y="3404611"/>
            <a:ext cx="530633" cy="476534"/>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200" dirty="0">
                <a:solidFill>
                  <a:srgbClr val="FFFFFF"/>
                </a:solidFill>
              </a:rPr>
              <a:t>.NET  SL</a:t>
            </a:r>
          </a:p>
        </p:txBody>
      </p:sp>
      <p:sp>
        <p:nvSpPr>
          <p:cNvPr id="27" name="Rectangle 26"/>
          <p:cNvSpPr/>
          <p:nvPr/>
        </p:nvSpPr>
        <p:spPr>
          <a:xfrm>
            <a:off x="6186792" y="3404613"/>
            <a:ext cx="799952" cy="476534"/>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200" dirty="0">
                <a:solidFill>
                  <a:srgbClr val="FFFFFF"/>
                </a:solidFill>
              </a:rPr>
              <a:t>Internet Explorer</a:t>
            </a:r>
          </a:p>
        </p:txBody>
      </p:sp>
      <p:sp>
        <p:nvSpPr>
          <p:cNvPr id="28" name="Rectangle 27"/>
          <p:cNvSpPr/>
          <p:nvPr/>
        </p:nvSpPr>
        <p:spPr>
          <a:xfrm>
            <a:off x="1378196" y="1246207"/>
            <a:ext cx="354242" cy="601451"/>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rgbClr val="FFFFFF"/>
              </a:solidFill>
            </a:endParaRPr>
          </a:p>
        </p:txBody>
      </p:sp>
      <p:sp>
        <p:nvSpPr>
          <p:cNvPr id="29" name="Rectangle 28"/>
          <p:cNvSpPr/>
          <p:nvPr/>
        </p:nvSpPr>
        <p:spPr>
          <a:xfrm>
            <a:off x="4074158" y="1246206"/>
            <a:ext cx="294624" cy="61083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rgbClr val="FFFFFF"/>
              </a:solidFill>
            </a:endParaRPr>
          </a:p>
        </p:txBody>
      </p:sp>
      <p:sp>
        <p:nvSpPr>
          <p:cNvPr id="30" name="Rectangle 29"/>
          <p:cNvSpPr/>
          <p:nvPr/>
        </p:nvSpPr>
        <p:spPr>
          <a:xfrm rot="16200000">
            <a:off x="297913" y="2954467"/>
            <a:ext cx="1385589" cy="467770"/>
          </a:xfrm>
          <a:prstGeom prst="rect">
            <a:avLst/>
          </a:prstGeom>
          <a:noFill/>
          <a:ln w="28575">
            <a:solidFill>
              <a:srgbClr val="2A2A2A"/>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100" dirty="0">
                <a:solidFill>
                  <a:srgbClr val="000000"/>
                </a:solidFill>
              </a:rPr>
              <a:t>System Services</a:t>
            </a:r>
          </a:p>
        </p:txBody>
      </p:sp>
      <p:sp>
        <p:nvSpPr>
          <p:cNvPr id="31" name="Rectangle 30"/>
          <p:cNvSpPr/>
          <p:nvPr/>
        </p:nvSpPr>
        <p:spPr>
          <a:xfrm rot="16200000">
            <a:off x="754967" y="1259295"/>
            <a:ext cx="471488" cy="467770"/>
          </a:xfrm>
          <a:prstGeom prst="rect">
            <a:avLst/>
          </a:prstGeom>
          <a:no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000" dirty="0">
                <a:solidFill>
                  <a:srgbClr val="000000"/>
                </a:solidFill>
              </a:rPr>
              <a:t>View</a:t>
            </a:r>
          </a:p>
        </p:txBody>
      </p:sp>
      <p:sp>
        <p:nvSpPr>
          <p:cNvPr id="32" name="Rectangle 31"/>
          <p:cNvSpPr/>
          <p:nvPr/>
        </p:nvSpPr>
        <p:spPr>
          <a:xfrm rot="16200000">
            <a:off x="666410" y="1876013"/>
            <a:ext cx="648596" cy="467770"/>
          </a:xfrm>
          <a:prstGeom prst="rect">
            <a:avLst/>
          </a:prstGeom>
          <a:noFill/>
          <a:ln w="28575">
            <a:solidFill>
              <a:srgbClr val="2A2A2A"/>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800" dirty="0">
                <a:solidFill>
                  <a:srgbClr val="000000"/>
                </a:solidFill>
              </a:rPr>
              <a:t>Model Controller</a:t>
            </a:r>
          </a:p>
        </p:txBody>
      </p:sp>
      <p:sp>
        <p:nvSpPr>
          <p:cNvPr id="33" name="Rectangle 32"/>
          <p:cNvSpPr/>
          <p:nvPr/>
        </p:nvSpPr>
        <p:spPr>
          <a:xfrm rot="16200000">
            <a:off x="748658" y="3960960"/>
            <a:ext cx="484095" cy="467770"/>
          </a:xfrm>
          <a:prstGeom prst="rect">
            <a:avLst/>
          </a:prstGeom>
          <a:noFill/>
          <a:ln w="28575">
            <a:solidFill>
              <a:srgbClr val="2A2A2A"/>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800" dirty="0">
                <a:solidFill>
                  <a:srgbClr val="000000"/>
                </a:solidFill>
              </a:rPr>
              <a:t>Kernel</a:t>
            </a:r>
            <a:endParaRPr lang="en-US" sz="1100" dirty="0">
              <a:solidFill>
                <a:srgbClr val="000000"/>
              </a:solidFill>
            </a:endParaRPr>
          </a:p>
        </p:txBody>
      </p:sp>
      <p:sp>
        <p:nvSpPr>
          <p:cNvPr id="34" name="Rectangle 33"/>
          <p:cNvSpPr/>
          <p:nvPr/>
        </p:nvSpPr>
        <p:spPr>
          <a:xfrm>
            <a:off x="1821542" y="1240524"/>
            <a:ext cx="678788" cy="53939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DX</a:t>
            </a:r>
          </a:p>
        </p:txBody>
      </p:sp>
      <p:sp>
        <p:nvSpPr>
          <p:cNvPr id="35" name="Title 3"/>
          <p:cNvSpPr txBox="1">
            <a:spLocks/>
          </p:cNvSpPr>
          <p:nvPr/>
        </p:nvSpPr>
        <p:spPr>
          <a:xfrm>
            <a:off x="208772" y="43461"/>
            <a:ext cx="8649883" cy="770143"/>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err="1" smtClean="0">
                <a:solidFill>
                  <a:srgbClr val="000000"/>
                </a:solidFill>
              </a:rPr>
              <a:t>Diagrama</a:t>
            </a:r>
            <a:r>
              <a:rPr lang="en-US" dirty="0" smtClean="0">
                <a:solidFill>
                  <a:srgbClr val="000000"/>
                </a:solidFill>
              </a:rPr>
              <a:t> </a:t>
            </a:r>
            <a:r>
              <a:rPr lang="en-US" dirty="0" err="1" smtClean="0">
                <a:solidFill>
                  <a:srgbClr val="000000"/>
                </a:solidFill>
              </a:rPr>
              <a:t>Desarrollo</a:t>
            </a:r>
            <a:r>
              <a:rPr lang="en-US" dirty="0" smtClean="0">
                <a:solidFill>
                  <a:srgbClr val="000000"/>
                </a:solidFill>
              </a:rPr>
              <a:t> Windows 8</a:t>
            </a:r>
            <a:endParaRPr lang="en-US" dirty="0">
              <a:solidFill>
                <a:srgbClr val="000000"/>
              </a:solidFill>
            </a:endParaRPr>
          </a:p>
        </p:txBody>
      </p:sp>
    </p:spTree>
    <p:extLst>
      <p:ext uri="{BB962C8B-B14F-4D97-AF65-F5344CB8AC3E}">
        <p14:creationId xmlns:p14="http://schemas.microsoft.com/office/powerpoint/2010/main" val="2864738610"/>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67224" y="3952798"/>
            <a:ext cx="7019955" cy="484094"/>
          </a:xfrm>
          <a:prstGeom prst="rect">
            <a:avLst/>
          </a:prstGeom>
          <a:solidFill>
            <a:schemeClr val="bg2">
              <a:lumMod val="75000"/>
            </a:schemeClr>
          </a:solidFill>
          <a:ln>
            <a:noFill/>
          </a:ln>
          <a:effectLst/>
        </p:spPr>
        <p:style>
          <a:lnRef idx="1">
            <a:schemeClr val="accent3"/>
          </a:lnRef>
          <a:fillRef idx="2">
            <a:schemeClr val="accent3"/>
          </a:fillRef>
          <a:effectRef idx="1">
            <a:schemeClr val="accent3"/>
          </a:effectRef>
          <a:fontRef idx="minor">
            <a:schemeClr val="dk1"/>
          </a:fontRef>
        </p:style>
        <p:txBody>
          <a:bodyPr lIns="91294" tIns="45647" rIns="91294" bIns="45647" rtlCol="0" anchor="ctr"/>
          <a:lstStyle/>
          <a:p>
            <a:pPr algn="ctr"/>
            <a:r>
              <a:rPr lang="en-US" sz="2100" dirty="0">
                <a:solidFill>
                  <a:srgbClr val="FFFFFF"/>
                </a:solidFill>
              </a:rPr>
              <a:t>Windows </a:t>
            </a:r>
            <a:r>
              <a:rPr lang="en-US" sz="2100" dirty="0" smtClean="0">
                <a:solidFill>
                  <a:srgbClr val="FFFFFF"/>
                </a:solidFill>
              </a:rPr>
              <a:t>Core OS Services</a:t>
            </a:r>
            <a:endParaRPr lang="en-US" sz="2100" dirty="0">
              <a:solidFill>
                <a:srgbClr val="FFFFFF"/>
              </a:solidFill>
            </a:endParaRPr>
          </a:p>
        </p:txBody>
      </p:sp>
      <p:sp>
        <p:nvSpPr>
          <p:cNvPr id="7" name="Rectangle 6"/>
          <p:cNvSpPr/>
          <p:nvPr/>
        </p:nvSpPr>
        <p:spPr>
          <a:xfrm>
            <a:off x="4422768" y="1845653"/>
            <a:ext cx="1713531" cy="588545"/>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JavaScript</a:t>
            </a:r>
          </a:p>
          <a:p>
            <a:pPr algn="ctr"/>
            <a:r>
              <a:rPr lang="en-US" dirty="0">
                <a:solidFill>
                  <a:srgbClr val="FFFFFF"/>
                </a:solidFill>
              </a:rPr>
              <a:t>(Chakra)</a:t>
            </a:r>
          </a:p>
        </p:txBody>
      </p:sp>
      <p:sp>
        <p:nvSpPr>
          <p:cNvPr id="8" name="Rectangle 7"/>
          <p:cNvSpPr/>
          <p:nvPr/>
        </p:nvSpPr>
        <p:spPr>
          <a:xfrm>
            <a:off x="1378195" y="1845733"/>
            <a:ext cx="1525779" cy="58941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C/C++</a:t>
            </a:r>
          </a:p>
        </p:txBody>
      </p:sp>
      <p:sp>
        <p:nvSpPr>
          <p:cNvPr id="9" name="Rectangle 8"/>
          <p:cNvSpPr/>
          <p:nvPr/>
        </p:nvSpPr>
        <p:spPr>
          <a:xfrm>
            <a:off x="2960710" y="1845733"/>
            <a:ext cx="1408071" cy="58941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C#, VB</a:t>
            </a:r>
          </a:p>
        </p:txBody>
      </p:sp>
      <p:sp>
        <p:nvSpPr>
          <p:cNvPr id="10" name="Rectangle 9"/>
          <p:cNvSpPr/>
          <p:nvPr/>
        </p:nvSpPr>
        <p:spPr>
          <a:xfrm>
            <a:off x="1367128" y="706610"/>
            <a:ext cx="4775438" cy="473829"/>
          </a:xfrm>
          <a:prstGeom prst="rect">
            <a:avLst/>
          </a:prstGeom>
          <a:solidFill>
            <a:schemeClr val="bg2">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lIns="91294" tIns="45647" rIns="91294" bIns="45647" rtlCol="0" anchor="ctr"/>
          <a:lstStyle/>
          <a:p>
            <a:pPr algn="ctr"/>
            <a:r>
              <a:rPr lang="en-US" sz="2100" dirty="0">
                <a:solidFill>
                  <a:srgbClr val="FFFFFF"/>
                </a:solidFill>
              </a:rPr>
              <a:t>Windows Store Apps</a:t>
            </a:r>
          </a:p>
        </p:txBody>
      </p:sp>
      <p:sp>
        <p:nvSpPr>
          <p:cNvPr id="11" name="Rectangle 10"/>
          <p:cNvSpPr/>
          <p:nvPr/>
        </p:nvSpPr>
        <p:spPr>
          <a:xfrm>
            <a:off x="1367128" y="2493796"/>
            <a:ext cx="4765550" cy="1387349"/>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rgbClr val="FFFFFF"/>
              </a:solidFill>
            </a:endParaRPr>
          </a:p>
        </p:txBody>
      </p:sp>
      <p:sp>
        <p:nvSpPr>
          <p:cNvPr id="12" name="Rectangle 11"/>
          <p:cNvSpPr/>
          <p:nvPr/>
        </p:nvSpPr>
        <p:spPr>
          <a:xfrm>
            <a:off x="1453629" y="2894577"/>
            <a:ext cx="1527561" cy="467648"/>
          </a:xfrm>
          <a:prstGeom prst="rect">
            <a:avLst/>
          </a:prstGeom>
          <a:solidFill>
            <a:srgbClr val="FF6251"/>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400" dirty="0" smtClean="0">
                <a:solidFill>
                  <a:srgbClr val="FFFFFF"/>
                </a:solidFill>
              </a:rPr>
              <a:t>Communication</a:t>
            </a:r>
          </a:p>
          <a:p>
            <a:pPr algn="ctr"/>
            <a:r>
              <a:rPr lang="en-US" sz="1400" dirty="0" smtClean="0">
                <a:solidFill>
                  <a:srgbClr val="FFFFFF"/>
                </a:solidFill>
              </a:rPr>
              <a:t> &amp; Data</a:t>
            </a:r>
            <a:endParaRPr lang="en-US" sz="1400" dirty="0">
              <a:solidFill>
                <a:srgbClr val="FFFFFF"/>
              </a:solidFill>
            </a:endParaRPr>
          </a:p>
        </p:txBody>
      </p:sp>
      <p:sp>
        <p:nvSpPr>
          <p:cNvPr id="13" name="Rectangle 12"/>
          <p:cNvSpPr/>
          <p:nvPr/>
        </p:nvSpPr>
        <p:spPr>
          <a:xfrm>
            <a:off x="1453630" y="3413519"/>
            <a:ext cx="4592861" cy="357026"/>
          </a:xfrm>
          <a:prstGeom prst="rect">
            <a:avLst/>
          </a:prstGeom>
          <a:solidFill>
            <a:srgbClr val="FF6251"/>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smtClean="0">
                <a:solidFill>
                  <a:srgbClr val="FFFFFF"/>
                </a:solidFill>
              </a:rPr>
              <a:t>Application Model</a:t>
            </a:r>
            <a:endParaRPr lang="en-US" dirty="0">
              <a:solidFill>
                <a:srgbClr val="FFFFFF"/>
              </a:solidFill>
            </a:endParaRPr>
          </a:p>
        </p:txBody>
      </p:sp>
      <p:sp>
        <p:nvSpPr>
          <p:cNvPr id="14" name="Rectangle 13"/>
          <p:cNvSpPr/>
          <p:nvPr/>
        </p:nvSpPr>
        <p:spPr>
          <a:xfrm>
            <a:off x="4605934" y="2894576"/>
            <a:ext cx="1440555" cy="467649"/>
          </a:xfrm>
          <a:prstGeom prst="rect">
            <a:avLst/>
          </a:prstGeom>
          <a:solidFill>
            <a:srgbClr val="FF6251"/>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600" dirty="0" smtClean="0">
                <a:solidFill>
                  <a:srgbClr val="FFFFFF"/>
                </a:solidFill>
              </a:rPr>
              <a:t>Devices &amp; Printing</a:t>
            </a:r>
            <a:endParaRPr lang="en-US" sz="1600" dirty="0">
              <a:solidFill>
                <a:srgbClr val="FFFFFF"/>
              </a:solidFill>
            </a:endParaRPr>
          </a:p>
        </p:txBody>
      </p:sp>
      <p:sp>
        <p:nvSpPr>
          <p:cNvPr id="15" name="Rectangle 14"/>
          <p:cNvSpPr/>
          <p:nvPr/>
        </p:nvSpPr>
        <p:spPr>
          <a:xfrm>
            <a:off x="2201637" y="2495559"/>
            <a:ext cx="2959490" cy="346249"/>
          </a:xfrm>
          <a:prstGeom prst="rect">
            <a:avLst/>
          </a:prstGeom>
        </p:spPr>
        <p:txBody>
          <a:bodyPr wrap="square" lIns="68580" tIns="34290" rIns="68580" bIns="34290">
            <a:spAutoFit/>
          </a:bodyPr>
          <a:lstStyle/>
          <a:p>
            <a:pPr algn="ctr"/>
            <a:r>
              <a:rPr lang="en-US" dirty="0">
                <a:solidFill>
                  <a:srgbClr val="FFFFFF"/>
                </a:solidFill>
              </a:rPr>
              <a:t>Windows</a:t>
            </a:r>
            <a:r>
              <a:rPr lang="en-US">
                <a:solidFill>
                  <a:srgbClr val="FFFFFF"/>
                </a:solidFill>
              </a:rPr>
              <a:t> Runtime APIs</a:t>
            </a:r>
            <a:endParaRPr lang="en-US" dirty="0">
              <a:solidFill>
                <a:srgbClr val="FFFFFF"/>
              </a:solidFill>
            </a:endParaRPr>
          </a:p>
        </p:txBody>
      </p:sp>
      <p:sp>
        <p:nvSpPr>
          <p:cNvPr id="16" name="Rectangle 15"/>
          <p:cNvSpPr/>
          <p:nvPr/>
        </p:nvSpPr>
        <p:spPr>
          <a:xfrm>
            <a:off x="3069963" y="2894577"/>
            <a:ext cx="1442343" cy="467648"/>
          </a:xfrm>
          <a:prstGeom prst="rect">
            <a:avLst/>
          </a:prstGeom>
          <a:solidFill>
            <a:srgbClr val="FF6251"/>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600" dirty="0" smtClean="0">
                <a:solidFill>
                  <a:srgbClr val="FFFFFF"/>
                </a:solidFill>
              </a:rPr>
              <a:t>Graphics &amp; Media </a:t>
            </a:r>
            <a:endParaRPr lang="en-US" sz="1600" dirty="0">
              <a:solidFill>
                <a:srgbClr val="FFFFFF"/>
              </a:solidFill>
            </a:endParaRPr>
          </a:p>
        </p:txBody>
      </p:sp>
      <p:sp>
        <p:nvSpPr>
          <p:cNvPr id="17" name="Rectangle 16"/>
          <p:cNvSpPr/>
          <p:nvPr/>
        </p:nvSpPr>
        <p:spPr>
          <a:xfrm>
            <a:off x="2549922" y="1246206"/>
            <a:ext cx="1461709" cy="53939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XAML</a:t>
            </a:r>
          </a:p>
        </p:txBody>
      </p:sp>
      <p:sp>
        <p:nvSpPr>
          <p:cNvPr id="18" name="Rectangle 17"/>
          <p:cNvSpPr/>
          <p:nvPr/>
        </p:nvSpPr>
        <p:spPr>
          <a:xfrm>
            <a:off x="4422864" y="1246207"/>
            <a:ext cx="1711647" cy="53939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HTML / CSS</a:t>
            </a:r>
          </a:p>
        </p:txBody>
      </p:sp>
      <p:sp>
        <p:nvSpPr>
          <p:cNvPr id="28" name="Rectangle 27"/>
          <p:cNvSpPr/>
          <p:nvPr/>
        </p:nvSpPr>
        <p:spPr>
          <a:xfrm>
            <a:off x="1378196" y="1246207"/>
            <a:ext cx="354242" cy="601451"/>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rgbClr val="FFFFFF"/>
              </a:solidFill>
            </a:endParaRPr>
          </a:p>
        </p:txBody>
      </p:sp>
      <p:sp>
        <p:nvSpPr>
          <p:cNvPr id="29" name="Rectangle 28"/>
          <p:cNvSpPr/>
          <p:nvPr/>
        </p:nvSpPr>
        <p:spPr>
          <a:xfrm>
            <a:off x="4074158" y="1246206"/>
            <a:ext cx="294624" cy="61083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rgbClr val="FFFFFF"/>
              </a:solidFill>
            </a:endParaRPr>
          </a:p>
        </p:txBody>
      </p:sp>
      <p:sp>
        <p:nvSpPr>
          <p:cNvPr id="30" name="Rectangle 29"/>
          <p:cNvSpPr/>
          <p:nvPr/>
        </p:nvSpPr>
        <p:spPr>
          <a:xfrm rot="16200000">
            <a:off x="297913" y="2954467"/>
            <a:ext cx="1385589" cy="467770"/>
          </a:xfrm>
          <a:prstGeom prst="rect">
            <a:avLst/>
          </a:prstGeom>
          <a:noFill/>
          <a:ln w="28575">
            <a:solidFill>
              <a:srgbClr val="2A2A2A"/>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100" dirty="0">
                <a:solidFill>
                  <a:srgbClr val="000000"/>
                </a:solidFill>
              </a:rPr>
              <a:t>System Services</a:t>
            </a:r>
          </a:p>
        </p:txBody>
      </p:sp>
      <p:sp>
        <p:nvSpPr>
          <p:cNvPr id="31" name="Rectangle 30"/>
          <p:cNvSpPr/>
          <p:nvPr/>
        </p:nvSpPr>
        <p:spPr>
          <a:xfrm rot="16200000">
            <a:off x="754967" y="1259295"/>
            <a:ext cx="471488" cy="467770"/>
          </a:xfrm>
          <a:prstGeom prst="rect">
            <a:avLst/>
          </a:prstGeom>
          <a:no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000" dirty="0">
                <a:solidFill>
                  <a:srgbClr val="000000"/>
                </a:solidFill>
              </a:rPr>
              <a:t>View</a:t>
            </a:r>
          </a:p>
        </p:txBody>
      </p:sp>
      <p:sp>
        <p:nvSpPr>
          <p:cNvPr id="32" name="Rectangle 31"/>
          <p:cNvSpPr/>
          <p:nvPr/>
        </p:nvSpPr>
        <p:spPr>
          <a:xfrm rot="16200000">
            <a:off x="666410" y="1876013"/>
            <a:ext cx="648596" cy="467770"/>
          </a:xfrm>
          <a:prstGeom prst="rect">
            <a:avLst/>
          </a:prstGeom>
          <a:noFill/>
          <a:ln w="28575">
            <a:solidFill>
              <a:srgbClr val="2A2A2A"/>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800" dirty="0">
                <a:solidFill>
                  <a:srgbClr val="000000"/>
                </a:solidFill>
              </a:rPr>
              <a:t>Model Controller</a:t>
            </a:r>
          </a:p>
        </p:txBody>
      </p:sp>
      <p:sp>
        <p:nvSpPr>
          <p:cNvPr id="33" name="Rectangle 32"/>
          <p:cNvSpPr/>
          <p:nvPr/>
        </p:nvSpPr>
        <p:spPr>
          <a:xfrm rot="16200000">
            <a:off x="748658" y="3960960"/>
            <a:ext cx="484095" cy="467770"/>
          </a:xfrm>
          <a:prstGeom prst="rect">
            <a:avLst/>
          </a:prstGeom>
          <a:noFill/>
          <a:ln w="28575">
            <a:solidFill>
              <a:srgbClr val="2A2A2A"/>
            </a:solid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800" dirty="0">
                <a:solidFill>
                  <a:srgbClr val="000000"/>
                </a:solidFill>
              </a:rPr>
              <a:t>Kernel</a:t>
            </a:r>
            <a:endParaRPr lang="en-US" sz="1100" dirty="0">
              <a:solidFill>
                <a:srgbClr val="000000"/>
              </a:solidFill>
            </a:endParaRPr>
          </a:p>
        </p:txBody>
      </p:sp>
      <p:sp>
        <p:nvSpPr>
          <p:cNvPr id="34" name="Rectangle 33"/>
          <p:cNvSpPr/>
          <p:nvPr/>
        </p:nvSpPr>
        <p:spPr>
          <a:xfrm>
            <a:off x="1821542" y="1240524"/>
            <a:ext cx="678788" cy="53939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rgbClr val="FFFFFF"/>
                </a:solidFill>
              </a:rPr>
              <a:t>DX</a:t>
            </a:r>
          </a:p>
        </p:txBody>
      </p:sp>
      <p:sp>
        <p:nvSpPr>
          <p:cNvPr id="35" name="Title 3"/>
          <p:cNvSpPr txBox="1">
            <a:spLocks/>
          </p:cNvSpPr>
          <p:nvPr/>
        </p:nvSpPr>
        <p:spPr>
          <a:xfrm>
            <a:off x="208772" y="43461"/>
            <a:ext cx="8649883" cy="770143"/>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rgbClr val="000000"/>
                </a:solidFill>
              </a:rPr>
              <a:t>Windows RT</a:t>
            </a:r>
            <a:endParaRPr lang="en-US" dirty="0">
              <a:solidFill>
                <a:srgbClr val="000000"/>
              </a:solidFill>
            </a:endParaRPr>
          </a:p>
        </p:txBody>
      </p:sp>
    </p:spTree>
    <p:extLst>
      <p:ext uri="{BB962C8B-B14F-4D97-AF65-F5344CB8AC3E}">
        <p14:creationId xmlns:p14="http://schemas.microsoft.com/office/powerpoint/2010/main" val="326476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 L 0.11807 0 " pathEditMode="relative" ptsTypes="AA">
                                      <p:cBhvr>
                                        <p:cTn id="6" dur="2000" fill="hold"/>
                                        <p:tgtEl>
                                          <p:spTgt spid="7"/>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11807 0 " pathEditMode="relative" ptsTypes="AA">
                                      <p:cBhvr>
                                        <p:cTn id="8" dur="2000" fill="hold"/>
                                        <p:tgtEl>
                                          <p:spTgt spid="8"/>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11807 0 " pathEditMode="relative" ptsTypes="AA">
                                      <p:cBhvr>
                                        <p:cTn id="10" dur="2000" fill="hold"/>
                                        <p:tgtEl>
                                          <p:spTgt spid="9"/>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11807 0 " pathEditMode="relative" ptsTypes="AA">
                                      <p:cBhvr>
                                        <p:cTn id="12" dur="2000" fill="hold"/>
                                        <p:tgtEl>
                                          <p:spTgt spid="10"/>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11807 0 " pathEditMode="relative" ptsTypes="AA">
                                      <p:cBhvr>
                                        <p:cTn id="14" dur="2000" fill="hold"/>
                                        <p:tgtEl>
                                          <p:spTgt spid="11"/>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11807 0 " pathEditMode="relative" ptsTypes="AA">
                                      <p:cBhvr>
                                        <p:cTn id="16" dur="2000" fill="hold"/>
                                        <p:tgtEl>
                                          <p:spTgt spid="12"/>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11807 0 " pathEditMode="relative" ptsTypes="AA">
                                      <p:cBhvr>
                                        <p:cTn id="18" dur="2000" fill="hold"/>
                                        <p:tgtEl>
                                          <p:spTgt spid="13"/>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11807 0 " pathEditMode="relative" ptsTypes="AA">
                                      <p:cBhvr>
                                        <p:cTn id="20" dur="2000" fill="hold"/>
                                        <p:tgtEl>
                                          <p:spTgt spid="14"/>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 L 0.11807 0 " pathEditMode="relative" ptsTypes="AA">
                                      <p:cBhvr>
                                        <p:cTn id="22" dur="2000" fill="hold"/>
                                        <p:tgtEl>
                                          <p:spTgt spid="15"/>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 L 0.11807 0 " pathEditMode="relative" ptsTypes="AA">
                                      <p:cBhvr>
                                        <p:cTn id="24" dur="2000" fill="hold"/>
                                        <p:tgtEl>
                                          <p:spTgt spid="16"/>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 L 0.11807 0 " pathEditMode="relative" ptsTypes="AA">
                                      <p:cBhvr>
                                        <p:cTn id="26" dur="2000" fill="hold"/>
                                        <p:tgtEl>
                                          <p:spTgt spid="17"/>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0 0 L 0.11807 0 " pathEditMode="relative" ptsTypes="AA">
                                      <p:cBhvr>
                                        <p:cTn id="28" dur="2000" fill="hold"/>
                                        <p:tgtEl>
                                          <p:spTgt spid="18"/>
                                        </p:tgtEl>
                                        <p:attrNameLst>
                                          <p:attrName>ppt_x</p:attrName>
                                          <p:attrName>ppt_y</p:attrName>
                                        </p:attrNameLst>
                                      </p:cBhvr>
                                    </p:animMotion>
                                  </p:childTnLst>
                                </p:cTn>
                              </p:par>
                              <p:par>
                                <p:cTn id="29" presetID="0" presetClass="path" presetSubtype="0" accel="50000" decel="50000" fill="hold" grpId="0" nodeType="withEffect">
                                  <p:stCondLst>
                                    <p:cond delay="0"/>
                                  </p:stCondLst>
                                  <p:childTnLst>
                                    <p:animMotion origin="layout" path="M 0 0 L 0.11807 0 " pathEditMode="relative" ptsTypes="AA">
                                      <p:cBhvr>
                                        <p:cTn id="30" dur="2000" fill="hold"/>
                                        <p:tgtEl>
                                          <p:spTgt spid="28"/>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0 0 L 0.11807 0 " pathEditMode="relative" ptsTypes="AA">
                                      <p:cBhvr>
                                        <p:cTn id="32" dur="2000" fill="hold"/>
                                        <p:tgtEl>
                                          <p:spTgt spid="29"/>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 0 L 0.11807 0 " pathEditMode="relative" ptsTypes="AA">
                                      <p:cBhvr>
                                        <p:cTn id="34" dur="2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p:bldP spid="16" grpId="0" animBg="1"/>
      <p:bldP spid="17" grpId="0" animBg="1"/>
      <p:bldP spid="18" grpId="0" animBg="1"/>
      <p:bldP spid="28" grpId="0" animBg="1"/>
      <p:bldP spid="29" grpId="0" animBg="1"/>
      <p:bldP spid="34" grpId="0" animBg="1"/>
    </p:bldLst>
  </p:timing>
</p:sld>
</file>

<file path=ppt/theme/theme1.xml><?xml version="1.0" encoding="utf-8"?>
<a:theme xmlns:a="http://schemas.openxmlformats.org/drawingml/2006/main" name="Light Orange Theme">
  <a:themeElements>
    <a:clrScheme name="Personalizar 1">
      <a:dk1>
        <a:srgbClr val="FFFFFF"/>
      </a:dk1>
      <a:lt1>
        <a:srgbClr val="2A2A2A"/>
      </a:lt1>
      <a:dk2>
        <a:srgbClr val="808080"/>
      </a:dk2>
      <a:lt2>
        <a:srgbClr val="DC1500"/>
      </a:lt2>
      <a:accent1>
        <a:srgbClr val="F4755F"/>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Seven Elements">
      <a:majorFont>
        <a:latin typeface="Aller Light"/>
        <a:ea typeface=""/>
        <a:cs typeface=""/>
      </a:majorFont>
      <a:minorFont>
        <a:latin typeface="Aller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6028</TotalTime>
  <Words>2858</Words>
  <Application>Microsoft Office PowerPoint</Application>
  <PresentationFormat>Presentación en pantalla (16:9)</PresentationFormat>
  <Paragraphs>559</Paragraphs>
  <Slides>56</Slides>
  <Notes>31</Notes>
  <HiddenSlides>2</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56</vt:i4>
      </vt:variant>
    </vt:vector>
  </HeadingPairs>
  <TitlesOfParts>
    <vt:vector size="67" baseType="lpstr">
      <vt:lpstr>ＭＳ Ｐゴシック</vt:lpstr>
      <vt:lpstr>Aller</vt:lpstr>
      <vt:lpstr>Aller Light</vt:lpstr>
      <vt:lpstr>Arial</vt:lpstr>
      <vt:lpstr>Calibri</vt:lpstr>
      <vt:lpstr>Consolas</vt:lpstr>
      <vt:lpstr>Segoe UI</vt:lpstr>
      <vt:lpstr>Segoe UI Light</vt:lpstr>
      <vt:lpstr>Times New Roman</vt:lpstr>
      <vt:lpstr>Wingdings</vt:lpstr>
      <vt:lpstr>Light Orange Theme</vt:lpstr>
      <vt:lpstr>Los “Pelochos” contraatacan. T écnicas compartir código entre Windows 8 y Windows Phone 8.</vt:lpstr>
      <vt:lpstr>Vuelven los “Pelochos”.</vt:lpstr>
      <vt:lpstr>Índice</vt:lpstr>
      <vt:lpstr>Presentación de PowerPoint</vt:lpstr>
      <vt:lpstr>Datos de interés</vt:lpstr>
      <vt:lpstr>Presentación de PowerPoint</vt:lpstr>
      <vt:lpstr>Visual Studio 2012</vt:lpstr>
      <vt:lpstr>Presentación de PowerPoint</vt:lpstr>
      <vt:lpstr>Presentación de PowerPoint</vt:lpstr>
      <vt:lpstr>Presentación de PowerPoint</vt:lpstr>
      <vt:lpstr>Presentación de PowerPoint</vt:lpstr>
      <vt:lpstr>Herramientas a utilizar</vt:lpstr>
      <vt:lpstr>Presentación de PowerPoint</vt:lpstr>
      <vt:lpstr>MVVM</vt:lpstr>
      <vt:lpstr>Presentación de PowerPoint</vt:lpstr>
      <vt:lpstr>Presentación de PowerPoint</vt:lpstr>
      <vt:lpstr>Problema</vt:lpstr>
      <vt:lpstr>Técnicas de reutilización de código</vt:lpstr>
      <vt:lpstr>MVVM</vt:lpstr>
      <vt:lpstr>Presentación de PowerPoint</vt:lpstr>
      <vt:lpstr>Enlazado a ficheros</vt:lpstr>
      <vt:lpstr>“Añadir como enlace”</vt:lpstr>
      <vt:lpstr>Diferencias de código</vt:lpstr>
      <vt:lpstr>Condiciones de Compilación</vt:lpstr>
      <vt:lpstr>Portable Class Libraries</vt:lpstr>
      <vt:lpstr>Tratamiento código dependiente</vt:lpstr>
      <vt:lpstr>Presentación de PowerPoint</vt:lpstr>
      <vt:lpstr>Arquitectura Recetario</vt:lpstr>
      <vt:lpstr>Arquitectura Recetario</vt:lpstr>
      <vt:lpstr>Presentación de PowerPoint</vt:lpstr>
      <vt:lpstr>Presentación de PowerPoint</vt:lpstr>
      <vt:lpstr>Async / Await</vt:lpstr>
      <vt:lpstr>Lanza y Espera!</vt:lpstr>
      <vt:lpstr>Síncrono VS Asíncrono</vt:lpstr>
      <vt:lpstr>Síncrono VS Asíncrono</vt:lpstr>
      <vt:lpstr>Presentación de PowerPoint</vt:lpstr>
      <vt:lpstr>UX. Tamaño de Pantalla.</vt:lpstr>
      <vt:lpstr>UX. Orientaciones.</vt:lpstr>
      <vt:lpstr>Controles diferentes</vt:lpstr>
      <vt:lpstr>Controles diferentes</vt:lpstr>
      <vt:lpstr>Controles diferentes</vt:lpstr>
      <vt:lpstr>Controles diferentes</vt:lpstr>
      <vt:lpstr>Similitudes en UX – Vista Detalles</vt:lpstr>
      <vt:lpstr>Similitudes en UX </vt:lpstr>
      <vt:lpstr>Similitudes en UX </vt:lpstr>
      <vt:lpstr>Presentación de PowerPoint</vt:lpstr>
      <vt:lpstr>Démosle a WP7 un poco de la “mágia“ async!</vt:lpstr>
      <vt:lpstr>Presentación de PowerPoint</vt:lpstr>
      <vt:lpstr>Presentación de PowerPoint</vt:lpstr>
      <vt:lpstr>Presentación de PowerPoint</vt:lpstr>
      <vt:lpstr>Presentación de PowerPoint</vt:lpstr>
      <vt:lpstr>Conclusiones I</vt:lpstr>
      <vt:lpstr>Conclusiones II</vt:lpstr>
      <vt:lpstr>Preguntas y respuestas.</vt:lpstr>
      <vt:lpstr>Contacto</vt:lpstr>
      <vt:lpstr>Vuelven los “Pelochos”.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Swanex</dc:creator>
  <cp:lastModifiedBy>Javier Suarez Ruiz</cp:lastModifiedBy>
  <cp:revision>422</cp:revision>
  <dcterms:created xsi:type="dcterms:W3CDTF">2012-03-13T13:53:28Z</dcterms:created>
  <dcterms:modified xsi:type="dcterms:W3CDTF">2013-02-10T20:28:21Z</dcterms:modified>
</cp:coreProperties>
</file>